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8EC0"/>
    <a:srgbClr val="0560A5"/>
    <a:srgbClr val="22B85A"/>
    <a:srgbClr val="EB1E26"/>
    <a:srgbClr val="B03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06" autoAdjust="0"/>
  </p:normalViewPr>
  <p:slideViewPr>
    <p:cSldViewPr snapToGrid="0">
      <p:cViewPr>
        <p:scale>
          <a:sx n="33" d="100"/>
          <a:sy n="33" d="100"/>
        </p:scale>
        <p:origin x="1330" y="4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powiki.rcub.bg.ac.rs/index.php/Repositorie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662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u="sng" dirty="0">
                <a:solidFill>
                  <a:srgbClr val="0000FF"/>
                </a:solidFill>
                <a:uFill>
                  <a:solidFill>
                    <a:srgbClr val="0000FF"/>
                  </a:solidFill>
                </a:uFill>
                <a:hlinkClick r:id="rId3"/>
              </a:rPr>
              <a:t>https://repowiki.rcub.bg.ac.rs/index.php/Repositories</a:t>
            </a:r>
            <a:r>
              <a:rPr lang="en-GB" dirty="0">
                <a:solidFill>
                  <a:srgbClr val="F3711E"/>
                </a:solidFill>
              </a:rPr>
              <a:t> </a:t>
            </a:r>
            <a:endParaRPr lang="en-GB" dirty="0"/>
          </a:p>
        </p:txBody>
      </p:sp>
    </p:spTree>
    <p:extLst>
      <p:ext uri="{BB962C8B-B14F-4D97-AF65-F5344CB8AC3E}">
        <p14:creationId xmlns:p14="http://schemas.microsoft.com/office/powerpoint/2010/main" val="1269275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reponivs.nivs.rs/register" TargetMode="External"/><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nardus.mpn.gov.rs/Files/projectData.xml" TargetMode="External"/><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5" Type="http://schemas.openxmlformats.org/officeDocument/2006/relationships/hyperlink" Target="https://v2.sherpa.ac.uk/romeo/"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sherpa.ac.uk/romeo/index.php" TargetMode="Externa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hyperlink" Target="https://reponivs.nivs.rs/"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dx.doi.org/10.1080/09668130220147047" TargetMode="External"/><Relationship Id="rId2" Type="http://schemas.openxmlformats.org/officeDocument/2006/relationships/hyperlink" Target="http://www.sherpa.ac.uk/romeo/index.php" TargetMode="External"/><Relationship Id="rId1" Type="http://schemas.openxmlformats.org/officeDocument/2006/relationships/slideLayout" Target="../slideLayouts/slideLayout15.xml"/><Relationship Id="rId4" Type="http://schemas.openxmlformats.org/officeDocument/2006/relationships/hyperlink" Target="http://www.apple.com/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057/s41268-017-0083-3" TargetMode="External"/><Relationship Id="rId2" Type="http://schemas.openxmlformats.org/officeDocument/2006/relationships/image" Target="../media/image53.png"/><Relationship Id="rId1" Type="http://schemas.openxmlformats.org/officeDocument/2006/relationships/slideLayout" Target="../slideLayouts/slideLayout15.xml"/><Relationship Id="rId5" Type="http://schemas.openxmlformats.org/officeDocument/2006/relationships/image" Target="../media/image51.jpe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sparcopen.org/our-work/author-rights/brochure-html/" TargetMode="External"/><Relationship Id="rId2" Type="http://schemas.openxmlformats.org/officeDocument/2006/relationships/image" Target="../media/image60.jpeg"/><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hyperlink" Target="http://www.mpn.gov.rs/wp-content/uploads/2018/07/Platforma-za-otvorenu-nauku.pdf"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hyperlink" Target="https://sparcopen.org/our-work/author-rights/brochure-html/"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creativecommons.org/licenses/by-nd/4.0/" TargetMode="External"/><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hyperlink" Target="https://creativecommons.org/licenses/by-nc/4.0/" TargetMode="External"/><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74.png"/><Relationship Id="rId11" Type="http://schemas.openxmlformats.org/officeDocument/2006/relationships/hyperlink" Target="https://creativecommons.org/licenses/by-sa/4.0/" TargetMode="External"/><Relationship Id="rId5" Type="http://schemas.openxmlformats.org/officeDocument/2006/relationships/image" Target="../media/image73.png"/><Relationship Id="rId15" Type="http://schemas.openxmlformats.org/officeDocument/2006/relationships/hyperlink" Target="https://creativecommons.org/licenses/by-nc-nd/4.0/" TargetMode="External"/><Relationship Id="rId10" Type="http://schemas.openxmlformats.org/officeDocument/2006/relationships/hyperlink" Target="https://creativecommons.org/licenses/by/4.0/" TargetMode="External"/><Relationship Id="rId4" Type="http://schemas.openxmlformats.org/officeDocument/2006/relationships/image" Target="../media/image72.png"/><Relationship Id="rId9" Type="http://schemas.openxmlformats.org/officeDocument/2006/relationships/hyperlink" Target="https://creativecommons.org/publicdomain/zero/1.0/" TargetMode="External"/><Relationship Id="rId14" Type="http://schemas.openxmlformats.org/officeDocument/2006/relationships/hyperlink" Target="https://creativecommons.org/licenses/by-nc-sa/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rfpn.fpn.bg.ac.rs/discover?scope=/&amp;query=%22info:eu-repo/grantAgreement/MESTD/Basic%20Research%20(BR%20or%20ON)/179076/RS//%22&amp;submit=" TargetMode="External"/><Relationship Id="rId2" Type="http://schemas.openxmlformats.org/officeDocument/2006/relationships/hyperlink" Target="http://nardus.mpn.gov.rs/Files/projectData.xml"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www.ilovepdf.com/merge_pdf" TargetMode="External"/><Relationship Id="rId2" Type="http://schemas.openxmlformats.org/officeDocument/2006/relationships/hyperlink" Target="http://combinepdf.com/" TargetMode="External"/><Relationship Id="rId1" Type="http://schemas.openxmlformats.org/officeDocument/2006/relationships/slideLayout" Target="../slideLayouts/slideLayout15.xml"/><Relationship Id="rId6" Type="http://schemas.openxmlformats.org/officeDocument/2006/relationships/hyperlink" Target="http://pdfjoiner.com/" TargetMode="External"/><Relationship Id="rId5" Type="http://schemas.openxmlformats.org/officeDocument/2006/relationships/hyperlink" Target="https://www.pdfmerge.com/" TargetMode="External"/><Relationship Id="rId4" Type="http://schemas.openxmlformats.org/officeDocument/2006/relationships/hyperlink" Target="https://smallpdf.com/merge-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reponivs.nivs.rs/APP/"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repowiki.rcub.bg.ac.rs/index.php/Repositorie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5.xm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hyperlink" Target="https://unpaywall.org/" TargetMode="External"/><Relationship Id="rId2" Type="http://schemas.openxmlformats.org/officeDocument/2006/relationships/image" Target="../media/image99.jpeg"/><Relationship Id="rId1" Type="http://schemas.openxmlformats.org/officeDocument/2006/relationships/slideLayout" Target="../slideLayouts/slideLayout15.xml"/><Relationship Id="rId4" Type="http://schemas.openxmlformats.org/officeDocument/2006/relationships/hyperlink" Target="https://core.ac.uk/services/discovery"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5.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www.worldcat.org" TargetMode="External"/><Relationship Id="rId1" Type="http://schemas.openxmlformats.org/officeDocument/2006/relationships/slideLayout" Target="../slideLayouts/slideLayout15.xml"/><Relationship Id="rId4" Type="http://schemas.openxmlformats.org/officeDocument/2006/relationships/image" Target="../media/image10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mailto:ljiljar@gmail.com" TargetMode="External"/><Relationship Id="rId2" Type="http://schemas.openxmlformats.org/officeDocument/2006/relationships/hyperlink" Target="mailto:ivanalucictodosic@gmail.com" TargetMode="Externa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Упутство за кориснике"/>
          <p:cNvSpPr txBox="1">
            <a:spLocks noGrp="1"/>
          </p:cNvSpPr>
          <p:nvPr>
            <p:ph type="body" sz="quarter" idx="1"/>
          </p:nvPr>
        </p:nvSpPr>
        <p:spPr>
          <a:xfrm>
            <a:off x="13405996" y="8864082"/>
            <a:ext cx="9670047" cy="1673451"/>
          </a:xfrm>
          <a:prstGeom prst="rect">
            <a:avLst/>
          </a:prstGeom>
        </p:spPr>
        <p:txBody>
          <a:bodyPr>
            <a:normAutofit/>
          </a:bodyPr>
          <a:lstStyle>
            <a:lvl1pPr>
              <a:defRPr sz="3400" b="0">
                <a:solidFill>
                  <a:srgbClr val="963030"/>
                </a:solidFill>
                <a:latin typeface="Arial"/>
                <a:ea typeface="Arial"/>
                <a:cs typeface="Arial"/>
                <a:sym typeface="Arial"/>
              </a:defRPr>
            </a:lvl1pPr>
          </a:lstStyle>
          <a:p>
            <a:pPr algn="ctr"/>
            <a:r>
              <a:rPr b="1" dirty="0" err="1">
                <a:solidFill>
                  <a:srgbClr val="0560A5"/>
                </a:solidFill>
              </a:rPr>
              <a:t>Упутство</a:t>
            </a:r>
            <a:r>
              <a:rPr b="1" dirty="0">
                <a:solidFill>
                  <a:srgbClr val="0560A5"/>
                </a:solidFill>
              </a:rPr>
              <a:t> </a:t>
            </a:r>
            <a:r>
              <a:rPr b="1" dirty="0" err="1">
                <a:solidFill>
                  <a:srgbClr val="0560A5"/>
                </a:solidFill>
              </a:rPr>
              <a:t>за</a:t>
            </a:r>
            <a:r>
              <a:rPr b="1" dirty="0">
                <a:solidFill>
                  <a:srgbClr val="0560A5"/>
                </a:solidFill>
              </a:rPr>
              <a:t> </a:t>
            </a:r>
            <a:r>
              <a:rPr b="1" dirty="0" err="1">
                <a:solidFill>
                  <a:srgbClr val="0560A5"/>
                </a:solidFill>
              </a:rPr>
              <a:t>кориснике</a:t>
            </a:r>
            <a:endParaRPr b="1" dirty="0">
              <a:solidFill>
                <a:srgbClr val="0560A5"/>
              </a:solidFill>
            </a:endParaRPr>
          </a:p>
        </p:txBody>
      </p:sp>
      <p:sp>
        <p:nvSpPr>
          <p:cNvPr id="152" name="RIVeC"/>
          <p:cNvSpPr txBox="1">
            <a:spLocks noGrp="1"/>
          </p:cNvSpPr>
          <p:nvPr>
            <p:ph type="title"/>
          </p:nvPr>
        </p:nvSpPr>
        <p:spPr>
          <a:xfrm>
            <a:off x="13405996" y="1986953"/>
            <a:ext cx="10978004" cy="1777677"/>
          </a:xfrm>
          <a:prstGeom prst="rect">
            <a:avLst/>
          </a:prstGeom>
        </p:spPr>
        <p:txBody>
          <a:bodyPr>
            <a:normAutofit fontScale="90000"/>
          </a:bodyPr>
          <a:lstStyle>
            <a:lvl1pPr>
              <a:defRPr sz="14400" spc="-300">
                <a:solidFill>
                  <a:srgbClr val="963030"/>
                </a:solidFill>
              </a:defRPr>
            </a:lvl1pPr>
          </a:lstStyle>
          <a:p>
            <a:r>
              <a:rPr lang="ru-RU" i="0" dirty="0">
                <a:solidFill>
                  <a:schemeClr val="accent1">
                    <a:lumMod val="75000"/>
                  </a:schemeClr>
                </a:solidFill>
                <a:effectLst/>
                <a:latin typeface="Helvetica" panose="020B0604020202020204" pitchFamily="34" charset="0"/>
              </a:rPr>
              <a:t>РЕПОНИВС</a:t>
            </a:r>
            <a:endParaRPr dirty="0">
              <a:solidFill>
                <a:schemeClr val="accent1">
                  <a:lumMod val="75000"/>
                </a:schemeClr>
              </a:solidFill>
            </a:endParaRPr>
          </a:p>
        </p:txBody>
      </p:sp>
      <p:sp>
        <p:nvSpPr>
          <p:cNvPr id="153" name="Репозиторијум Института за повртарство"/>
          <p:cNvSpPr txBox="1"/>
          <p:nvPr/>
        </p:nvSpPr>
        <p:spPr>
          <a:xfrm>
            <a:off x="13716000" y="4982547"/>
            <a:ext cx="9909110" cy="235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defTabSz="434340">
              <a:lnSpc>
                <a:spcPct val="150000"/>
              </a:lnSpc>
              <a:defRPr sz="5300">
                <a:solidFill>
                  <a:srgbClr val="963030"/>
                </a:solidFill>
                <a:latin typeface="Arial"/>
                <a:ea typeface="Arial"/>
                <a:cs typeface="Arial"/>
                <a:sym typeface="Arial"/>
              </a:defRPr>
            </a:lvl1pPr>
          </a:lstStyle>
          <a:p>
            <a:r>
              <a:rPr lang="sr-Cyrl-RS" dirty="0">
                <a:solidFill>
                  <a:schemeClr val="accent1">
                    <a:lumMod val="60000"/>
                    <a:lumOff val="40000"/>
                  </a:schemeClr>
                </a:solidFill>
                <a:latin typeface="Helvetica" panose="020B0604020202020204" pitchFamily="34" charset="0"/>
              </a:rPr>
              <a:t>Р</a:t>
            </a:r>
            <a:r>
              <a:rPr lang="ru-RU" b="0" i="0" dirty="0">
                <a:solidFill>
                  <a:schemeClr val="accent1">
                    <a:lumMod val="60000"/>
                    <a:lumOff val="40000"/>
                  </a:schemeClr>
                </a:solidFill>
                <a:effectLst/>
                <a:latin typeface="Helvetica" panose="020B0604020202020204" pitchFamily="34" charset="0"/>
              </a:rPr>
              <a:t>епозиторијум Научног института за ветеринарство Србије</a:t>
            </a:r>
            <a:endParaRPr lang="ru-RU" dirty="0">
              <a:solidFill>
                <a:schemeClr val="accent1">
                  <a:lumMod val="60000"/>
                  <a:lumOff val="40000"/>
                </a:schemeClr>
              </a:solidFill>
            </a:endParaRPr>
          </a:p>
        </p:txBody>
      </p:sp>
      <p:pic>
        <p:nvPicPr>
          <p:cNvPr id="4" name="Picture 3">
            <a:extLst>
              <a:ext uri="{FF2B5EF4-FFF2-40B4-BE49-F238E27FC236}">
                <a16:creationId xmlns:a16="http://schemas.microsoft.com/office/drawing/2014/main" id="{BE36120A-6B15-18CA-E062-E68E25FDE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780" y="2843662"/>
            <a:ext cx="5971592" cy="65110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F7407-4735-A286-928A-D1877DCEE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5360" y="42453"/>
            <a:ext cx="11038640" cy="13100102"/>
          </a:xfrm>
          <a:prstGeom prst="rect">
            <a:avLst/>
          </a:prstGeom>
        </p:spPr>
      </p:pic>
      <p:pic>
        <p:nvPicPr>
          <p:cNvPr id="3" name="Picture 2">
            <a:extLst>
              <a:ext uri="{FF2B5EF4-FFF2-40B4-BE49-F238E27FC236}">
                <a16:creationId xmlns:a16="http://schemas.microsoft.com/office/drawing/2014/main" id="{331AE817-359A-161E-A193-4981D6CB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1"/>
            <a:ext cx="12906688" cy="13525500"/>
          </a:xfrm>
          <a:prstGeom prst="rect">
            <a:avLst/>
          </a:prstGeom>
        </p:spPr>
      </p:pic>
      <p:sp>
        <p:nvSpPr>
          <p:cNvPr id="239" name="Rectangle"/>
          <p:cNvSpPr/>
          <p:nvPr/>
        </p:nvSpPr>
        <p:spPr>
          <a:xfrm>
            <a:off x="-2" y="12243620"/>
            <a:ext cx="10904739" cy="405580"/>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0" name="Arrow"/>
          <p:cNvSpPr/>
          <p:nvPr/>
        </p:nvSpPr>
        <p:spPr>
          <a:xfrm rot="5400000">
            <a:off x="4725456" y="7839229"/>
            <a:ext cx="2395936" cy="4764387"/>
          </a:xfrm>
          <a:prstGeom prst="rightArrow">
            <a:avLst>
              <a:gd name="adj1" fmla="val 78781"/>
              <a:gd name="adj2" fmla="val 37821"/>
            </a:avLst>
          </a:prstGeom>
          <a:solidFill>
            <a:srgbClr val="578EC0"/>
          </a:solidFill>
          <a:ln w="254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1" name="Ниво доступности: биће јавно доступан када истекне ембарго"/>
          <p:cNvSpPr txBox="1"/>
          <p:nvPr/>
        </p:nvSpPr>
        <p:spPr>
          <a:xfrm>
            <a:off x="4400550" y="9015222"/>
            <a:ext cx="3009900"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b="1">
                <a:solidFill>
                  <a:srgbClr val="FFFFFF"/>
                </a:solidFill>
                <a:latin typeface="Arial"/>
                <a:ea typeface="Arial"/>
                <a:cs typeface="Arial"/>
                <a:sym typeface="Arial"/>
              </a:defRPr>
            </a:lvl1pPr>
          </a:lstStyle>
          <a:p>
            <a:r>
              <a:rPr dirty="0" err="1"/>
              <a:t>Ниво</a:t>
            </a:r>
            <a:r>
              <a:rPr dirty="0"/>
              <a:t> </a:t>
            </a:r>
            <a:r>
              <a:rPr dirty="0" err="1"/>
              <a:t>доступности</a:t>
            </a:r>
            <a:r>
              <a:rPr dirty="0"/>
              <a:t>: </a:t>
            </a:r>
            <a:r>
              <a:rPr dirty="0" err="1"/>
              <a:t>биће</a:t>
            </a:r>
            <a:r>
              <a:rPr dirty="0"/>
              <a:t> </a:t>
            </a:r>
            <a:r>
              <a:rPr dirty="0" err="1"/>
              <a:t>јавно</a:t>
            </a:r>
            <a:r>
              <a:rPr dirty="0"/>
              <a:t> </a:t>
            </a:r>
            <a:r>
              <a:rPr dirty="0" err="1"/>
              <a:t>доступан</a:t>
            </a:r>
            <a:r>
              <a:rPr dirty="0"/>
              <a:t> </a:t>
            </a:r>
            <a:r>
              <a:rPr dirty="0" err="1"/>
              <a:t>када</a:t>
            </a:r>
            <a:r>
              <a:rPr dirty="0"/>
              <a:t> </a:t>
            </a:r>
            <a:r>
              <a:rPr dirty="0" err="1"/>
              <a:t>истекне</a:t>
            </a:r>
            <a:r>
              <a:rPr dirty="0"/>
              <a:t> </a:t>
            </a:r>
            <a:r>
              <a:rPr dirty="0" err="1"/>
              <a:t>ембарго</a:t>
            </a:r>
            <a:endParaRPr dirty="0"/>
          </a:p>
        </p:txBody>
      </p:sp>
      <p:sp>
        <p:nvSpPr>
          <p:cNvPr id="242" name="Rectangle"/>
          <p:cNvSpPr/>
          <p:nvPr/>
        </p:nvSpPr>
        <p:spPr>
          <a:xfrm>
            <a:off x="13532316" y="1562101"/>
            <a:ext cx="3917484" cy="469230"/>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3" name="Rectangle"/>
          <p:cNvSpPr/>
          <p:nvPr/>
        </p:nvSpPr>
        <p:spPr>
          <a:xfrm>
            <a:off x="13532316" y="7415029"/>
            <a:ext cx="4488984" cy="469230"/>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4" name="Arrow"/>
          <p:cNvSpPr/>
          <p:nvPr/>
        </p:nvSpPr>
        <p:spPr>
          <a:xfrm flipH="1">
            <a:off x="17206444" y="1409060"/>
            <a:ext cx="5252443" cy="2606427"/>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5" name="Права коришћења / CC лиценца"/>
          <p:cNvSpPr txBox="1"/>
          <p:nvPr/>
        </p:nvSpPr>
        <p:spPr>
          <a:xfrm>
            <a:off x="17843850" y="2310858"/>
            <a:ext cx="4600627" cy="802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b="1">
                <a:solidFill>
                  <a:srgbClr val="FFFFFF"/>
                </a:solidFill>
                <a:latin typeface="Arial"/>
                <a:ea typeface="Arial"/>
                <a:cs typeface="Arial"/>
                <a:sym typeface="Arial"/>
              </a:defRPr>
            </a:pPr>
            <a:r>
              <a:t>Права коришћења / </a:t>
            </a:r>
            <a:r>
              <a:rPr i="1"/>
              <a:t>CC</a:t>
            </a:r>
            <a:r>
              <a:t> лиценца</a:t>
            </a:r>
          </a:p>
        </p:txBody>
      </p:sp>
      <p:sp>
        <p:nvSpPr>
          <p:cNvPr id="246" name="Arrow"/>
          <p:cNvSpPr/>
          <p:nvPr/>
        </p:nvSpPr>
        <p:spPr>
          <a:xfrm flipH="1">
            <a:off x="18161796" y="6417027"/>
            <a:ext cx="5765001" cy="2606427"/>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47" name="Верзија документа: рецензирани рукопис"/>
          <p:cNvSpPr txBox="1"/>
          <p:nvPr/>
        </p:nvSpPr>
        <p:spPr>
          <a:xfrm>
            <a:off x="18477754" y="7469096"/>
            <a:ext cx="544904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b="1">
                <a:solidFill>
                  <a:srgbClr val="FFFFFF"/>
                </a:solidFill>
                <a:latin typeface="Arial"/>
                <a:ea typeface="Arial"/>
                <a:cs typeface="Arial"/>
                <a:sym typeface="Arial"/>
              </a:defRPr>
            </a:lvl1pPr>
          </a:lstStyle>
          <a:p>
            <a:r>
              <a:rPr dirty="0" err="1"/>
              <a:t>Верзија</a:t>
            </a:r>
            <a:r>
              <a:rPr dirty="0"/>
              <a:t> </a:t>
            </a:r>
            <a:r>
              <a:rPr dirty="0" err="1"/>
              <a:t>документа</a:t>
            </a:r>
            <a:r>
              <a:rPr dirty="0"/>
              <a:t>: </a:t>
            </a:r>
            <a:r>
              <a:rPr dirty="0" err="1"/>
              <a:t>рецензирани</a:t>
            </a:r>
            <a:r>
              <a:rPr dirty="0"/>
              <a:t> </a:t>
            </a:r>
            <a:r>
              <a:rPr dirty="0" err="1"/>
              <a:t>рукопис</a:t>
            </a:r>
            <a:endParaRPr dirty="0"/>
          </a:p>
        </p:txBody>
      </p:sp>
      <p:sp>
        <p:nvSpPr>
          <p:cNvPr id="248" name="Content Placeholder 2"/>
          <p:cNvSpPr txBox="1"/>
          <p:nvPr/>
        </p:nvSpPr>
        <p:spPr>
          <a:xfrm>
            <a:off x="19221450" y="12394070"/>
            <a:ext cx="4982158" cy="984851"/>
          </a:xfrm>
          <a:prstGeom prst="rect">
            <a:avLst/>
          </a:prstGeom>
          <a:solidFill>
            <a:srgbClr val="578EC0"/>
          </a:solidFill>
          <a:ln w="12700">
            <a:solidFill>
              <a:schemeClr val="bg2">
                <a:lumMod val="5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3" tIns="91423" rIns="91423" bIns="91423" anchor="ctr">
            <a:spAutoFit/>
          </a:bodyPr>
          <a:lstStyle>
            <a:lvl1pPr marL="304800" indent="-228600" algn="r" defTabSz="914400">
              <a:spcBef>
                <a:spcPts val="600"/>
              </a:spcBef>
              <a:defRPr sz="5200" b="1">
                <a:solidFill>
                  <a:srgbClr val="578EC0"/>
                </a:solidFill>
                <a:latin typeface="Arial"/>
                <a:ea typeface="Arial"/>
                <a:cs typeface="Arial"/>
                <a:sym typeface="Arial"/>
              </a:defRPr>
            </a:lvl1pPr>
          </a:lstStyle>
          <a:p>
            <a:pPr algn="ctr"/>
            <a:r>
              <a:rPr dirty="0" err="1">
                <a:solidFill>
                  <a:schemeClr val="bg1"/>
                </a:solidFill>
              </a:rPr>
              <a:t>Метаподаци</a:t>
            </a:r>
            <a:endParaRPr dirty="0">
              <a:solidFill>
                <a:schemeClr val="bg1"/>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8EC0"/>
        </a:solidFill>
        <a:effectLst/>
      </p:bgPr>
    </p:bg>
    <p:spTree>
      <p:nvGrpSpPr>
        <p:cNvPr id="1" name=""/>
        <p:cNvGrpSpPr/>
        <p:nvPr/>
      </p:nvGrpSpPr>
      <p:grpSpPr>
        <a:xfrm>
          <a:off x="0" y="0"/>
          <a:ext cx="0" cy="0"/>
          <a:chOff x="0" y="0"/>
          <a:chExt cx="0" cy="0"/>
        </a:xfrm>
      </p:grpSpPr>
      <p:sp>
        <p:nvSpPr>
          <p:cNvPr id="250" name="Group"/>
          <p:cNvSpPr/>
          <p:nvPr/>
        </p:nvSpPr>
        <p:spPr>
          <a:xfrm>
            <a:off x="4904795" y="-4768"/>
            <a:ext cx="19838995" cy="13725536"/>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1" name="Структура и хијерархија"/>
          <p:cNvSpPr txBox="1"/>
          <p:nvPr/>
        </p:nvSpPr>
        <p:spPr>
          <a:xfrm>
            <a:off x="5206999" y="-77672"/>
            <a:ext cx="7756936"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914400">
              <a:defRPr sz="5000" b="1">
                <a:solidFill>
                  <a:srgbClr val="963030"/>
                </a:solidFill>
                <a:latin typeface="Arial"/>
                <a:ea typeface="Arial"/>
                <a:cs typeface="Arial"/>
                <a:sym typeface="Arial"/>
              </a:defRPr>
            </a:lvl1pPr>
          </a:lstStyle>
          <a:p>
            <a:r>
              <a:rPr dirty="0" err="1"/>
              <a:t>Структура</a:t>
            </a:r>
            <a:r>
              <a:rPr dirty="0"/>
              <a:t> и </a:t>
            </a:r>
            <a:r>
              <a:rPr dirty="0" err="1"/>
              <a:t>хијерархија</a:t>
            </a:r>
            <a:endParaRPr dirty="0"/>
          </a:p>
        </p:txBody>
      </p:sp>
      <p:sp>
        <p:nvSpPr>
          <p:cNvPr id="252" name="Садржај репозиторијума организован је у…"/>
          <p:cNvSpPr txBox="1"/>
          <p:nvPr/>
        </p:nvSpPr>
        <p:spPr>
          <a:xfrm>
            <a:off x="14097001" y="1748688"/>
            <a:ext cx="9808096" cy="3631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914400">
              <a:spcBef>
                <a:spcPts val="300"/>
              </a:spcBef>
              <a:defRPr sz="3600">
                <a:solidFill>
                  <a:srgbClr val="963030"/>
                </a:solidFill>
                <a:latin typeface="Arial"/>
                <a:ea typeface="Arial"/>
                <a:cs typeface="Arial"/>
                <a:sym typeface="Arial"/>
              </a:defRPr>
            </a:pPr>
            <a:r>
              <a:rPr dirty="0" err="1"/>
              <a:t>Садржај</a:t>
            </a:r>
            <a:r>
              <a:rPr dirty="0"/>
              <a:t> </a:t>
            </a:r>
            <a:r>
              <a:rPr dirty="0" err="1"/>
              <a:t>репозиторијума</a:t>
            </a:r>
            <a:r>
              <a:rPr dirty="0"/>
              <a:t> </a:t>
            </a:r>
            <a:r>
              <a:rPr dirty="0" err="1"/>
              <a:t>организован</a:t>
            </a:r>
            <a:r>
              <a:rPr dirty="0"/>
              <a:t> </a:t>
            </a:r>
            <a:r>
              <a:rPr dirty="0" err="1"/>
              <a:t>је</a:t>
            </a:r>
            <a:r>
              <a:rPr dirty="0"/>
              <a:t> у </a:t>
            </a:r>
            <a:endParaRPr dirty="0">
              <a:solidFill>
                <a:srgbClr val="F3711E"/>
              </a:solidFill>
            </a:endParaRPr>
          </a:p>
          <a:p>
            <a:pPr algn="l" defTabSz="914400">
              <a:spcBef>
                <a:spcPts val="300"/>
              </a:spcBef>
              <a:defRPr sz="3600">
                <a:solidFill>
                  <a:srgbClr val="963030"/>
                </a:solidFill>
                <a:latin typeface="Arial"/>
                <a:ea typeface="Arial"/>
                <a:cs typeface="Arial"/>
                <a:sym typeface="Arial"/>
              </a:defRPr>
            </a:pPr>
            <a:r>
              <a:rPr dirty="0" err="1"/>
              <a:t>групе</a:t>
            </a:r>
            <a:r>
              <a:rPr dirty="0"/>
              <a:t> и </a:t>
            </a:r>
            <a:r>
              <a:rPr dirty="0" err="1"/>
              <a:t>колекције</a:t>
            </a:r>
            <a:r>
              <a:rPr dirty="0"/>
              <a:t>. </a:t>
            </a:r>
            <a:r>
              <a:rPr dirty="0" err="1"/>
              <a:t>Свака</a:t>
            </a:r>
            <a:r>
              <a:rPr dirty="0"/>
              <a:t> </a:t>
            </a:r>
            <a:r>
              <a:rPr dirty="0" err="1"/>
              <a:t>група</a:t>
            </a:r>
            <a:r>
              <a:rPr dirty="0"/>
              <a:t> (</a:t>
            </a:r>
            <a:r>
              <a:rPr i="1" dirty="0"/>
              <a:t>community</a:t>
            </a:r>
            <a:r>
              <a:rPr dirty="0"/>
              <a:t>), </a:t>
            </a:r>
            <a:r>
              <a:rPr dirty="0" err="1"/>
              <a:t>може</a:t>
            </a:r>
            <a:r>
              <a:rPr dirty="0"/>
              <a:t> </a:t>
            </a:r>
            <a:r>
              <a:rPr dirty="0" err="1"/>
              <a:t>садржати</a:t>
            </a:r>
            <a:r>
              <a:rPr dirty="0"/>
              <a:t> </a:t>
            </a:r>
            <a:r>
              <a:rPr dirty="0" err="1"/>
              <a:t>више</a:t>
            </a:r>
            <a:r>
              <a:rPr dirty="0"/>
              <a:t> </a:t>
            </a:r>
            <a:r>
              <a:rPr dirty="0" err="1"/>
              <a:t>колекција</a:t>
            </a:r>
            <a:r>
              <a:rPr dirty="0"/>
              <a:t>. </a:t>
            </a:r>
            <a:endParaRPr dirty="0">
              <a:solidFill>
                <a:srgbClr val="F3711E"/>
              </a:solidFill>
            </a:endParaRPr>
          </a:p>
          <a:p>
            <a:pPr algn="l" defTabSz="914400">
              <a:spcBef>
                <a:spcPts val="700"/>
              </a:spcBef>
              <a:defRPr sz="3600">
                <a:solidFill>
                  <a:srgbClr val="963030"/>
                </a:solidFill>
                <a:latin typeface="Arial"/>
                <a:ea typeface="Arial"/>
                <a:cs typeface="Arial"/>
                <a:sym typeface="Arial"/>
              </a:defRPr>
            </a:pPr>
            <a:endParaRPr dirty="0">
              <a:solidFill>
                <a:srgbClr val="F3711E"/>
              </a:solidFill>
            </a:endParaRPr>
          </a:p>
          <a:p>
            <a:pPr algn="l" defTabSz="914400">
              <a:spcBef>
                <a:spcPts val="300"/>
              </a:spcBef>
              <a:defRPr sz="3600">
                <a:solidFill>
                  <a:srgbClr val="963030"/>
                </a:solidFill>
                <a:latin typeface="Arial"/>
                <a:ea typeface="Arial"/>
                <a:cs typeface="Arial"/>
                <a:sym typeface="Arial"/>
              </a:defRPr>
            </a:pPr>
            <a:r>
              <a:rPr dirty="0" err="1"/>
              <a:t>Један</a:t>
            </a:r>
            <a:r>
              <a:rPr dirty="0"/>
              <a:t> </a:t>
            </a:r>
            <a:r>
              <a:rPr dirty="0" err="1"/>
              <a:t>документ</a:t>
            </a:r>
            <a:r>
              <a:rPr dirty="0"/>
              <a:t> </a:t>
            </a:r>
            <a:r>
              <a:rPr dirty="0" err="1"/>
              <a:t>се</a:t>
            </a:r>
            <a:r>
              <a:rPr dirty="0"/>
              <a:t> </a:t>
            </a:r>
            <a:r>
              <a:rPr dirty="0" err="1"/>
              <a:t>може</a:t>
            </a:r>
            <a:r>
              <a:rPr dirty="0"/>
              <a:t> </a:t>
            </a:r>
            <a:r>
              <a:rPr dirty="0" err="1"/>
              <a:t>налазити</a:t>
            </a:r>
            <a:r>
              <a:rPr dirty="0"/>
              <a:t> у </a:t>
            </a:r>
            <a:r>
              <a:rPr dirty="0" err="1"/>
              <a:t>више</a:t>
            </a:r>
            <a:r>
              <a:rPr dirty="0"/>
              <a:t> </a:t>
            </a:r>
            <a:endParaRPr dirty="0">
              <a:solidFill>
                <a:srgbClr val="F3711E"/>
              </a:solidFill>
            </a:endParaRPr>
          </a:p>
          <a:p>
            <a:pPr algn="l" defTabSz="914400">
              <a:spcBef>
                <a:spcPts val="300"/>
              </a:spcBef>
              <a:defRPr sz="3600">
                <a:solidFill>
                  <a:srgbClr val="963030"/>
                </a:solidFill>
                <a:latin typeface="Arial"/>
                <a:ea typeface="Arial"/>
                <a:cs typeface="Arial"/>
                <a:sym typeface="Arial"/>
              </a:defRPr>
            </a:pPr>
            <a:r>
              <a:rPr dirty="0" err="1"/>
              <a:t>колекција</a:t>
            </a:r>
            <a:r>
              <a:rPr dirty="0"/>
              <a:t>. </a:t>
            </a:r>
          </a:p>
        </p:txBody>
      </p:sp>
      <p:sp>
        <p:nvSpPr>
          <p:cNvPr id="253" name="Корисници унутар система имају различита овлашћења: неки могу само да…"/>
          <p:cNvSpPr txBox="1"/>
          <p:nvPr/>
        </p:nvSpPr>
        <p:spPr>
          <a:xfrm>
            <a:off x="5289902" y="8160878"/>
            <a:ext cx="18397764" cy="32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Arial"/>
                <a:ea typeface="Arial"/>
                <a:cs typeface="Arial"/>
                <a:sym typeface="Arial"/>
              </a:defRPr>
            </a:pPr>
            <a:r>
              <a:t>Корисници унутар система имају различита овлашћења: неки могу само да </a:t>
            </a:r>
            <a:endParaRPr>
              <a:solidFill>
                <a:srgbClr val="F3711E"/>
              </a:solidFill>
            </a:endParaRPr>
          </a:p>
          <a:p>
            <a:pPr algn="l" defTabSz="914400">
              <a:defRPr sz="3600">
                <a:solidFill>
                  <a:srgbClr val="963030"/>
                </a:solidFill>
                <a:latin typeface="Arial"/>
                <a:ea typeface="Arial"/>
                <a:cs typeface="Arial"/>
                <a:sym typeface="Arial"/>
              </a:defRPr>
            </a:pPr>
            <a:r>
              <a:t>депонују нова документа, а неки проверавају, мењају и допуњавају метаподатке и регулишу приступ пуном тексту. </a:t>
            </a:r>
            <a:endParaRPr>
              <a:solidFill>
                <a:srgbClr val="F3711E"/>
              </a:solidFill>
            </a:endParaRPr>
          </a:p>
          <a:p>
            <a:pPr algn="l" defTabSz="914400">
              <a:defRPr sz="3600">
                <a:solidFill>
                  <a:srgbClr val="963030"/>
                </a:solidFill>
                <a:latin typeface="Arial"/>
                <a:ea typeface="Arial"/>
                <a:cs typeface="Arial"/>
                <a:sym typeface="Arial"/>
              </a:defRPr>
            </a:pPr>
            <a:endParaRPr>
              <a:solidFill>
                <a:srgbClr val="F3711E"/>
              </a:solidFill>
            </a:endParaRPr>
          </a:p>
          <a:p>
            <a:pPr algn="l" defTabSz="914400">
              <a:defRPr sz="3600" b="1">
                <a:solidFill>
                  <a:srgbClr val="963030"/>
                </a:solidFill>
                <a:latin typeface="Arial"/>
                <a:ea typeface="Arial"/>
                <a:cs typeface="Arial"/>
                <a:sym typeface="Arial"/>
              </a:defRPr>
            </a:pPr>
            <a:r>
              <a:t>Ако сте уочили грешку или желите да промените неке податке, а овлашћења која имате то не допуштају, обратите се администратору.</a:t>
            </a:r>
          </a:p>
        </p:txBody>
      </p:sp>
      <p:pic>
        <p:nvPicPr>
          <p:cNvPr id="4" name="Picture 3">
            <a:extLst>
              <a:ext uri="{FF2B5EF4-FFF2-40B4-BE49-F238E27FC236}">
                <a16:creationId xmlns:a16="http://schemas.microsoft.com/office/drawing/2014/main" id="{387262A4-A669-0CE4-0C24-14929C57E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213" y="1525073"/>
            <a:ext cx="7408507" cy="2704882"/>
          </a:xfrm>
          <a:prstGeom prst="rect">
            <a:avLst/>
          </a:prstGeom>
        </p:spPr>
      </p:pic>
      <p:pic>
        <p:nvPicPr>
          <p:cNvPr id="7" name="Picture 6">
            <a:extLst>
              <a:ext uri="{FF2B5EF4-FFF2-40B4-BE49-F238E27FC236}">
                <a16:creationId xmlns:a16="http://schemas.microsoft.com/office/drawing/2014/main" id="{80B09F54-B3F5-33AE-88FE-22E5A9C44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767" y="4960666"/>
            <a:ext cx="8437502" cy="2465073"/>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p:cNvSpPr/>
          <p:nvPr/>
        </p:nvSpPr>
        <p:spPr>
          <a:xfrm>
            <a:off x="0" y="10633750"/>
            <a:ext cx="24384000" cy="3106983"/>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8" name="Унос податaка"/>
          <p:cNvSpPr txBox="1"/>
          <p:nvPr/>
        </p:nvSpPr>
        <p:spPr>
          <a:xfrm>
            <a:off x="8656095" y="5115045"/>
            <a:ext cx="7071811"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spcBef>
                <a:spcPts val="900"/>
              </a:spcBef>
              <a:defRPr sz="7700" b="1">
                <a:solidFill>
                  <a:srgbClr val="963030"/>
                </a:solidFill>
                <a:latin typeface="Arial"/>
                <a:ea typeface="Arial"/>
                <a:cs typeface="Arial"/>
                <a:sym typeface="Arial"/>
              </a:defRPr>
            </a:lvl1pPr>
          </a:lstStyle>
          <a:p>
            <a:r>
              <a:t>Унос податaка</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creenshot 2021-05-16 at 15.05.50.png" descr="Screenshot 2021-05-16 at 15.05.50.png"/>
          <p:cNvPicPr>
            <a:picLocks noChangeAspect="1"/>
          </p:cNvPicPr>
          <p:nvPr/>
        </p:nvPicPr>
        <p:blipFill>
          <a:blip r:embed="rId2"/>
          <a:stretch>
            <a:fillRect/>
          </a:stretch>
        </p:blipFill>
        <p:spPr>
          <a:xfrm>
            <a:off x="641350" y="4307273"/>
            <a:ext cx="11907540" cy="3272655"/>
          </a:xfrm>
          <a:prstGeom prst="rect">
            <a:avLst/>
          </a:prstGeom>
          <a:ln w="12700">
            <a:miter lim="400000"/>
          </a:ln>
        </p:spPr>
      </p:pic>
      <p:sp>
        <p:nvSpPr>
          <p:cNvPr id="261" name="Да би могли самостално да депонују публикације у репозиторијум, истраживачи морају да имају регистроване…"/>
          <p:cNvSpPr txBox="1"/>
          <p:nvPr/>
        </p:nvSpPr>
        <p:spPr>
          <a:xfrm>
            <a:off x="171451" y="712837"/>
            <a:ext cx="16307970"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indent="87313" algn="l" defTabSz="914400">
              <a:defRPr>
                <a:solidFill>
                  <a:srgbClr val="963030"/>
                </a:solidFill>
                <a:latin typeface="Arial"/>
                <a:ea typeface="Arial"/>
                <a:cs typeface="Arial"/>
                <a:sym typeface="Arial"/>
              </a:defRPr>
            </a:pPr>
            <a:r>
              <a:rPr dirty="0" err="1"/>
              <a:t>Да</a:t>
            </a:r>
            <a:r>
              <a:rPr dirty="0"/>
              <a:t> </a:t>
            </a:r>
            <a:r>
              <a:rPr dirty="0" err="1"/>
              <a:t>би</a:t>
            </a:r>
            <a:r>
              <a:rPr dirty="0"/>
              <a:t> </a:t>
            </a:r>
            <a:r>
              <a:rPr dirty="0" err="1"/>
              <a:t>могли</a:t>
            </a:r>
            <a:r>
              <a:rPr dirty="0"/>
              <a:t> </a:t>
            </a:r>
            <a:r>
              <a:rPr dirty="0" err="1"/>
              <a:t>самостално</a:t>
            </a:r>
            <a:r>
              <a:rPr dirty="0"/>
              <a:t> </a:t>
            </a:r>
            <a:r>
              <a:rPr dirty="0" err="1"/>
              <a:t>да</a:t>
            </a:r>
            <a:r>
              <a:rPr dirty="0"/>
              <a:t> </a:t>
            </a:r>
            <a:r>
              <a:rPr dirty="0" err="1"/>
              <a:t>депонују</a:t>
            </a:r>
            <a:r>
              <a:rPr dirty="0"/>
              <a:t> </a:t>
            </a:r>
            <a:r>
              <a:rPr dirty="0" err="1"/>
              <a:t>публикације</a:t>
            </a:r>
            <a:r>
              <a:rPr dirty="0"/>
              <a:t> у </a:t>
            </a:r>
            <a:r>
              <a:rPr dirty="0" err="1"/>
              <a:t>репозиторијум</a:t>
            </a:r>
            <a:r>
              <a:rPr dirty="0"/>
              <a:t>, </a:t>
            </a:r>
            <a:r>
              <a:rPr dirty="0" err="1"/>
              <a:t>истраживачи</a:t>
            </a:r>
            <a:r>
              <a:rPr dirty="0"/>
              <a:t> </a:t>
            </a:r>
            <a:r>
              <a:rPr dirty="0" err="1"/>
              <a:t>морају</a:t>
            </a:r>
            <a:r>
              <a:rPr dirty="0"/>
              <a:t> </a:t>
            </a:r>
            <a:r>
              <a:rPr dirty="0" err="1"/>
              <a:t>да</a:t>
            </a:r>
            <a:r>
              <a:rPr dirty="0"/>
              <a:t> </a:t>
            </a:r>
            <a:r>
              <a:rPr dirty="0" err="1"/>
              <a:t>имају</a:t>
            </a:r>
            <a:r>
              <a:rPr dirty="0"/>
              <a:t> </a:t>
            </a:r>
            <a:r>
              <a:rPr dirty="0" err="1"/>
              <a:t>регистроване</a:t>
            </a:r>
            <a:r>
              <a:rPr dirty="0"/>
              <a:t> </a:t>
            </a:r>
            <a:endParaRPr dirty="0">
              <a:solidFill>
                <a:srgbClr val="F3711E"/>
              </a:solidFill>
            </a:endParaRPr>
          </a:p>
          <a:p>
            <a:pPr indent="87313" algn="l" defTabSz="914400">
              <a:defRPr>
                <a:solidFill>
                  <a:srgbClr val="963030"/>
                </a:solidFill>
                <a:latin typeface="Arial"/>
                <a:ea typeface="Arial"/>
                <a:cs typeface="Arial"/>
                <a:sym typeface="Arial"/>
              </a:defRPr>
            </a:pPr>
            <a:r>
              <a:rPr dirty="0" err="1"/>
              <a:t>корисничке</a:t>
            </a:r>
            <a:r>
              <a:rPr dirty="0"/>
              <a:t> </a:t>
            </a:r>
            <a:r>
              <a:rPr dirty="0" err="1"/>
              <a:t>налоге</a:t>
            </a:r>
            <a:r>
              <a:rPr dirty="0"/>
              <a:t> и </a:t>
            </a:r>
            <a:r>
              <a:rPr dirty="0" err="1"/>
              <a:t>одговарајућа</a:t>
            </a:r>
            <a:r>
              <a:rPr dirty="0"/>
              <a:t> </a:t>
            </a:r>
            <a:r>
              <a:rPr dirty="0" err="1"/>
              <a:t>овлашћења</a:t>
            </a:r>
            <a:r>
              <a:rPr dirty="0"/>
              <a:t>. </a:t>
            </a:r>
            <a:endParaRPr dirty="0">
              <a:solidFill>
                <a:srgbClr val="F3711E"/>
              </a:solidFill>
            </a:endParaRPr>
          </a:p>
          <a:p>
            <a:pPr indent="87313" algn="l" defTabSz="914400">
              <a:defRPr>
                <a:solidFill>
                  <a:srgbClr val="963030"/>
                </a:solidFill>
                <a:latin typeface="Arial"/>
                <a:ea typeface="Arial"/>
                <a:cs typeface="Arial"/>
                <a:sym typeface="Arial"/>
              </a:defRPr>
            </a:pPr>
            <a:endParaRPr dirty="0">
              <a:solidFill>
                <a:srgbClr val="F3711E"/>
              </a:solidFill>
            </a:endParaRPr>
          </a:p>
          <a:p>
            <a:pPr indent="87313" algn="l" defTabSz="914400">
              <a:defRPr>
                <a:solidFill>
                  <a:srgbClr val="963030"/>
                </a:solidFill>
                <a:latin typeface="Arial"/>
                <a:ea typeface="Arial"/>
                <a:cs typeface="Arial"/>
                <a:sym typeface="Arial"/>
              </a:defRPr>
            </a:pPr>
            <a:r>
              <a:rPr dirty="0" err="1"/>
              <a:t>Регистрација</a:t>
            </a:r>
            <a:r>
              <a:rPr dirty="0"/>
              <a:t> </a:t>
            </a:r>
            <a:r>
              <a:rPr dirty="0" err="1"/>
              <a:t>се</a:t>
            </a:r>
            <a:r>
              <a:rPr dirty="0"/>
              <a:t> </a:t>
            </a:r>
            <a:r>
              <a:rPr dirty="0" err="1"/>
              <a:t>врши</a:t>
            </a:r>
            <a:r>
              <a:rPr dirty="0"/>
              <a:t> </a:t>
            </a:r>
            <a:r>
              <a:rPr dirty="0" err="1"/>
              <a:t>попуњавањем</a:t>
            </a:r>
            <a:r>
              <a:rPr dirty="0"/>
              <a:t> </a:t>
            </a:r>
            <a:r>
              <a:rPr dirty="0" err="1"/>
              <a:t>следећег</a:t>
            </a:r>
            <a:r>
              <a:rPr dirty="0"/>
              <a:t> </a:t>
            </a:r>
            <a:r>
              <a:rPr dirty="0" err="1"/>
              <a:t>формулара</a:t>
            </a:r>
            <a:r>
              <a:rPr lang="en-GB" dirty="0"/>
              <a:t> </a:t>
            </a:r>
            <a:r>
              <a:rPr lang="en-GB" dirty="0">
                <a:hlinkClick r:id="rId3"/>
              </a:rPr>
              <a:t>https://reponivs.nivs.rs/register</a:t>
            </a:r>
            <a:br>
              <a:rPr lang="sr-Cyrl-RS" dirty="0"/>
            </a:br>
            <a:r>
              <a:rPr dirty="0"/>
              <a:t>а </a:t>
            </a:r>
            <a:r>
              <a:rPr dirty="0" err="1"/>
              <a:t>овлашћења</a:t>
            </a:r>
            <a:r>
              <a:rPr dirty="0"/>
              <a:t> </a:t>
            </a:r>
            <a:r>
              <a:rPr dirty="0" err="1"/>
              <a:t>додељује</a:t>
            </a:r>
            <a:r>
              <a:rPr dirty="0"/>
              <a:t> </a:t>
            </a:r>
            <a:r>
              <a:rPr dirty="0" err="1"/>
              <a:t>администратор</a:t>
            </a:r>
            <a:r>
              <a:rPr dirty="0"/>
              <a:t> </a:t>
            </a:r>
            <a:r>
              <a:rPr dirty="0" err="1"/>
              <a:t>непосредно</a:t>
            </a:r>
            <a:r>
              <a:rPr dirty="0"/>
              <a:t> </a:t>
            </a:r>
            <a:r>
              <a:rPr dirty="0" err="1"/>
              <a:t>након</a:t>
            </a:r>
            <a:r>
              <a:rPr dirty="0"/>
              <a:t> </a:t>
            </a:r>
            <a:r>
              <a:rPr dirty="0" err="1"/>
              <a:t>регистрације</a:t>
            </a:r>
            <a:r>
              <a:rPr dirty="0"/>
              <a:t>.</a:t>
            </a:r>
          </a:p>
        </p:txBody>
      </p:sp>
      <p:sp>
        <p:nvSpPr>
          <p:cNvPr id="262" name="Након попуњавања формулара…"/>
          <p:cNvSpPr txBox="1"/>
          <p:nvPr/>
        </p:nvSpPr>
        <p:spPr>
          <a:xfrm>
            <a:off x="406399" y="8676778"/>
            <a:ext cx="12748323" cy="2370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indent="87313" algn="l" defTabSz="914400">
              <a:defRPr sz="4000">
                <a:solidFill>
                  <a:srgbClr val="963030"/>
                </a:solidFill>
                <a:latin typeface="Arial"/>
                <a:ea typeface="Arial"/>
                <a:cs typeface="Arial"/>
                <a:sym typeface="Arial"/>
              </a:defRPr>
            </a:pPr>
            <a:r>
              <a:t>Након попуњавања формулара </a:t>
            </a:r>
            <a:endParaRPr>
              <a:solidFill>
                <a:srgbClr val="F3711E"/>
              </a:solidFill>
            </a:endParaRPr>
          </a:p>
          <a:p>
            <a:pPr indent="87313" algn="l" defTabSz="914400">
              <a:defRPr sz="4000">
                <a:solidFill>
                  <a:srgbClr val="963030"/>
                </a:solidFill>
                <a:latin typeface="Arial"/>
                <a:ea typeface="Arial"/>
                <a:cs typeface="Arial"/>
                <a:sym typeface="Arial"/>
              </a:defRPr>
            </a:pPr>
            <a:r>
              <a:t>добићете поруку електронском поштом </a:t>
            </a:r>
            <a:endParaRPr>
              <a:solidFill>
                <a:srgbClr val="F3711E"/>
              </a:solidFill>
            </a:endParaRPr>
          </a:p>
          <a:p>
            <a:pPr indent="87313" algn="l" defTabSz="914400">
              <a:defRPr sz="4000">
                <a:solidFill>
                  <a:srgbClr val="963030"/>
                </a:solidFill>
                <a:latin typeface="Arial"/>
                <a:ea typeface="Arial"/>
                <a:cs typeface="Arial"/>
                <a:sym typeface="Arial"/>
              </a:defRPr>
            </a:pPr>
            <a:r>
              <a:t>са адресом на којој можете да завршите поступак регистрације. </a:t>
            </a:r>
          </a:p>
        </p:txBody>
      </p:sp>
      <p:sp>
        <p:nvSpPr>
          <p:cNvPr id="263" name="Важан корак!"/>
          <p:cNvSpPr txBox="1"/>
          <p:nvPr/>
        </p:nvSpPr>
        <p:spPr>
          <a:xfrm>
            <a:off x="9974467" y="11929543"/>
            <a:ext cx="4435067" cy="829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indent="87313" algn="l" defTabSz="914400">
              <a:defRPr sz="5100" b="1">
                <a:solidFill>
                  <a:srgbClr val="EF1D26"/>
                </a:solidFill>
                <a:latin typeface="Arial"/>
                <a:ea typeface="Arial"/>
                <a:cs typeface="Arial"/>
                <a:sym typeface="Arial"/>
              </a:defRPr>
            </a:lvl1pPr>
          </a:lstStyle>
          <a:p>
            <a:r>
              <a:t>Важан корак!</a:t>
            </a:r>
          </a:p>
        </p:txBody>
      </p:sp>
      <p:pic>
        <p:nvPicPr>
          <p:cNvPr id="264" name="Picture 2" descr="Picture 2"/>
          <p:cNvPicPr>
            <a:picLocks noChangeAspect="1"/>
          </p:cNvPicPr>
          <p:nvPr/>
        </p:nvPicPr>
        <p:blipFill>
          <a:blip r:embed="rId4"/>
          <a:stretch>
            <a:fillRect/>
          </a:stretch>
        </p:blipFill>
        <p:spPr>
          <a:xfrm>
            <a:off x="14610255" y="2921399"/>
            <a:ext cx="8202715" cy="822327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p:cNvSpPr/>
          <p:nvPr/>
        </p:nvSpPr>
        <p:spPr>
          <a:xfrm>
            <a:off x="751929" y="2978744"/>
            <a:ext cx="7640509" cy="6082111"/>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67" name="Након регистрације,…"/>
          <p:cNvSpPr txBox="1"/>
          <p:nvPr/>
        </p:nvSpPr>
        <p:spPr>
          <a:xfrm>
            <a:off x="1809616" y="4186816"/>
            <a:ext cx="5525135" cy="3665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4100">
                <a:solidFill>
                  <a:srgbClr val="FFFFFF"/>
                </a:solidFill>
                <a:latin typeface="Arial"/>
                <a:ea typeface="Arial"/>
                <a:cs typeface="Arial"/>
                <a:sym typeface="Arial"/>
              </a:defRPr>
            </a:pPr>
            <a:r>
              <a:t>Након регистрације, </a:t>
            </a:r>
          </a:p>
          <a:p>
            <a:pPr algn="l" defTabSz="914400">
              <a:defRPr sz="4100">
                <a:solidFill>
                  <a:srgbClr val="FFFFFF"/>
                </a:solidFill>
                <a:latin typeface="Arial"/>
                <a:ea typeface="Arial"/>
                <a:cs typeface="Arial"/>
                <a:sym typeface="Arial"/>
              </a:defRPr>
            </a:pPr>
            <a:r>
              <a:t>пријавите се уз помоћ приступних података </a:t>
            </a:r>
          </a:p>
          <a:p>
            <a:pPr algn="l" defTabSz="914400">
              <a:defRPr sz="4100">
                <a:solidFill>
                  <a:srgbClr val="FFFFFF"/>
                </a:solidFill>
                <a:latin typeface="Arial"/>
                <a:ea typeface="Arial"/>
                <a:cs typeface="Arial"/>
                <a:sym typeface="Arial"/>
              </a:defRPr>
            </a:pPr>
            <a:r>
              <a:t>(корисничко име и </a:t>
            </a:r>
          </a:p>
          <a:p>
            <a:pPr algn="l" defTabSz="914400">
              <a:defRPr sz="4100">
                <a:solidFill>
                  <a:srgbClr val="FFFFFF"/>
                </a:solidFill>
                <a:latin typeface="Arial"/>
                <a:ea typeface="Arial"/>
                <a:cs typeface="Arial"/>
                <a:sym typeface="Arial"/>
              </a:defRPr>
            </a:pPr>
            <a:r>
              <a:t>лозинка) које сте </a:t>
            </a:r>
          </a:p>
          <a:p>
            <a:pPr algn="l" defTabSz="914400">
              <a:defRPr sz="4100">
                <a:solidFill>
                  <a:srgbClr val="FFFFFF"/>
                </a:solidFill>
                <a:latin typeface="Arial"/>
                <a:ea typeface="Arial"/>
                <a:cs typeface="Arial"/>
                <a:sym typeface="Arial"/>
              </a:defRPr>
            </a:pPr>
            <a:r>
              <a:t>дефинисали.</a:t>
            </a:r>
          </a:p>
        </p:txBody>
      </p:sp>
      <p:pic>
        <p:nvPicPr>
          <p:cNvPr id="268" name="Screenshot 2021-06-14 at 17.05.05.png" descr="Screenshot 2021-06-14 at 17.05.05.png"/>
          <p:cNvPicPr>
            <a:picLocks noChangeAspect="1"/>
          </p:cNvPicPr>
          <p:nvPr/>
        </p:nvPicPr>
        <p:blipFill>
          <a:blip r:embed="rId2"/>
          <a:stretch>
            <a:fillRect/>
          </a:stretch>
        </p:blipFill>
        <p:spPr>
          <a:xfrm>
            <a:off x="9580860" y="3084026"/>
            <a:ext cx="13418211" cy="587154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8C693E-26A6-875F-0360-F8DA29C9F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46" y="0"/>
            <a:ext cx="20464300" cy="12304630"/>
          </a:xfrm>
          <a:prstGeom prst="rect">
            <a:avLst/>
          </a:prstGeom>
        </p:spPr>
      </p:pic>
      <p:sp>
        <p:nvSpPr>
          <p:cNvPr id="271" name="Rectangle"/>
          <p:cNvSpPr/>
          <p:nvPr/>
        </p:nvSpPr>
        <p:spPr>
          <a:xfrm>
            <a:off x="19257719" y="105084"/>
            <a:ext cx="1390392" cy="752166"/>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r>
              <a:rPr lang="sr-Cyrl-RS" sz="1800" dirty="0"/>
              <a:t>Корисник</a:t>
            </a:r>
            <a:endParaRPr sz="1800" dirty="0"/>
          </a:p>
        </p:txBody>
      </p:sp>
      <p:sp>
        <p:nvSpPr>
          <p:cNvPr id="272" name="корисник"/>
          <p:cNvSpPr txBox="1"/>
          <p:nvPr/>
        </p:nvSpPr>
        <p:spPr>
          <a:xfrm flipH="1">
            <a:off x="19488150" y="615704"/>
            <a:ext cx="537007" cy="395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sz="1500" b="1">
                <a:solidFill>
                  <a:srgbClr val="FFFFFF"/>
                </a:solidFill>
                <a:latin typeface="Arial"/>
                <a:ea typeface="Arial"/>
                <a:cs typeface="Arial"/>
                <a:sym typeface="Arial"/>
              </a:defRPr>
            </a:lvl1pPr>
          </a:lstStyle>
          <a:p>
            <a:endParaRPr dirty="0"/>
          </a:p>
        </p:txBody>
      </p:sp>
      <p:sp>
        <p:nvSpPr>
          <p:cNvPr id="273" name="Arrow"/>
          <p:cNvSpPr/>
          <p:nvPr/>
        </p:nvSpPr>
        <p:spPr>
          <a:xfrm flipH="1">
            <a:off x="13364278" y="7663054"/>
            <a:ext cx="2506838" cy="1215156"/>
          </a:xfrm>
          <a:prstGeom prst="leftArrow">
            <a:avLst>
              <a:gd name="adj1" fmla="val 63948"/>
              <a:gd name="adj2" fmla="val 39110"/>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FFFFFF"/>
                </a:solidFill>
                <a:latin typeface="Arial"/>
                <a:ea typeface="Arial"/>
                <a:cs typeface="Arial"/>
                <a:sym typeface="Arial"/>
              </a:defRPr>
            </a:pPr>
            <a:endParaRPr dirty="0"/>
          </a:p>
        </p:txBody>
      </p:sp>
      <p:sp>
        <p:nvSpPr>
          <p:cNvPr id="275" name="Line"/>
          <p:cNvSpPr/>
          <p:nvPr/>
        </p:nvSpPr>
        <p:spPr>
          <a:xfrm flipH="1" flipV="1">
            <a:off x="19660191" y="720706"/>
            <a:ext cx="4091907" cy="2315642"/>
          </a:xfrm>
          <a:prstGeom prst="line">
            <a:avLst/>
          </a:prstGeom>
          <a:ln w="38100">
            <a:solidFill>
              <a:srgbClr val="578EC0"/>
            </a:solidFill>
            <a:miter lim="400000"/>
            <a:tailEnd type="triangle"/>
          </a:ln>
        </p:spPr>
        <p:txBody>
          <a:bodyPr lIns="45718" tIns="45718" rIns="45718" bIns="45718"/>
          <a:lstStyle/>
          <a:p>
            <a:endParaRPr/>
          </a:p>
        </p:txBody>
      </p:sp>
      <p:sp>
        <p:nvSpPr>
          <p:cNvPr id="276" name="Line"/>
          <p:cNvSpPr/>
          <p:nvPr/>
        </p:nvSpPr>
        <p:spPr>
          <a:xfrm flipH="1">
            <a:off x="18605241" y="3868364"/>
            <a:ext cx="2042870" cy="3423074"/>
          </a:xfrm>
          <a:prstGeom prst="line">
            <a:avLst/>
          </a:prstGeom>
          <a:ln w="38100">
            <a:solidFill>
              <a:srgbClr val="578EC0"/>
            </a:solidFill>
            <a:miter lim="400000"/>
            <a:tailEnd type="triangle"/>
          </a:ln>
        </p:spPr>
        <p:txBody>
          <a:bodyPr lIns="45718" tIns="45718" rIns="45718" bIns="45718"/>
          <a:lstStyle/>
          <a:p>
            <a:endParaRPr/>
          </a:p>
        </p:txBody>
      </p:sp>
      <p:sp>
        <p:nvSpPr>
          <p:cNvPr id="277" name="Rectangle"/>
          <p:cNvSpPr/>
          <p:nvPr/>
        </p:nvSpPr>
        <p:spPr>
          <a:xfrm>
            <a:off x="20648111" y="3036347"/>
            <a:ext cx="3506459" cy="1221038"/>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78" name="Приступ подешавањима корисничког налога"/>
          <p:cNvSpPr txBox="1"/>
          <p:nvPr/>
        </p:nvSpPr>
        <p:spPr>
          <a:xfrm>
            <a:off x="20030997" y="3333685"/>
            <a:ext cx="4360306" cy="6774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2000">
                <a:solidFill>
                  <a:srgbClr val="FFFFFF"/>
                </a:solidFill>
                <a:latin typeface="Arial"/>
                <a:ea typeface="Arial"/>
                <a:cs typeface="Arial"/>
                <a:sym typeface="Arial"/>
              </a:defRPr>
            </a:lvl1pPr>
          </a:lstStyle>
          <a:p>
            <a:r>
              <a:t>Приступ подешавањима корисничког налога</a:t>
            </a:r>
          </a:p>
        </p:txBody>
      </p:sp>
      <p:sp>
        <p:nvSpPr>
          <p:cNvPr id="4" name="Унос података">
            <a:extLst>
              <a:ext uri="{FF2B5EF4-FFF2-40B4-BE49-F238E27FC236}">
                <a16:creationId xmlns:a16="http://schemas.microsoft.com/office/drawing/2014/main" id="{95EBF254-CEAD-A452-D2CA-B1048EF1BEFE}"/>
              </a:ext>
            </a:extLst>
          </p:cNvPr>
          <p:cNvSpPr txBox="1"/>
          <p:nvPr/>
        </p:nvSpPr>
        <p:spPr>
          <a:xfrm>
            <a:off x="13163549" y="8034668"/>
            <a:ext cx="303439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sz="1600" b="1">
                <a:solidFill>
                  <a:srgbClr val="FFFFFF"/>
                </a:solidFill>
                <a:latin typeface="Calibri"/>
                <a:ea typeface="Calibri"/>
                <a:cs typeface="Calibri"/>
                <a:sym typeface="Calibri"/>
              </a:defRPr>
            </a:lvl1pPr>
          </a:lstStyle>
          <a:p>
            <a:r>
              <a:rPr sz="2400" dirty="0" err="1"/>
              <a:t>Унос</a:t>
            </a:r>
            <a:r>
              <a:rPr dirty="0"/>
              <a:t> </a:t>
            </a:r>
            <a:r>
              <a:rPr sz="2400" dirty="0" err="1"/>
              <a:t>података</a:t>
            </a:r>
            <a:endParaRPr sz="24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Screenshot 2021-06-14 at 17.09.46.png" descr="Screenshot 2021-06-14 at 17.09.46.png"/>
          <p:cNvPicPr>
            <a:picLocks noChangeAspect="1"/>
          </p:cNvPicPr>
          <p:nvPr/>
        </p:nvPicPr>
        <p:blipFill>
          <a:blip r:embed="rId2"/>
          <a:stretch>
            <a:fillRect/>
          </a:stretch>
        </p:blipFill>
        <p:spPr>
          <a:xfrm>
            <a:off x="1096862" y="605333"/>
            <a:ext cx="20968010" cy="11850342"/>
          </a:xfrm>
          <a:prstGeom prst="rect">
            <a:avLst/>
          </a:prstGeom>
          <a:ln w="12700">
            <a:miter lim="400000"/>
          </a:ln>
        </p:spPr>
      </p:pic>
      <p:sp>
        <p:nvSpPr>
          <p:cNvPr id="281" name="Rectangle"/>
          <p:cNvSpPr/>
          <p:nvPr/>
        </p:nvSpPr>
        <p:spPr>
          <a:xfrm>
            <a:off x="766563" y="2960665"/>
            <a:ext cx="5992914" cy="810839"/>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2" name="Arrow"/>
          <p:cNvSpPr/>
          <p:nvPr/>
        </p:nvSpPr>
        <p:spPr>
          <a:xfrm>
            <a:off x="7010744" y="2503442"/>
            <a:ext cx="10921881" cy="1725284"/>
          </a:xfrm>
          <a:prstGeom prst="leftArrow">
            <a:avLst>
              <a:gd name="adj1" fmla="val 63948"/>
              <a:gd name="adj2" fmla="val 120955"/>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endParaRPr/>
          </a:p>
        </p:txBody>
      </p:sp>
      <p:sp>
        <p:nvSpPr>
          <p:cNvPr id="283" name="Кликните на линк како бисте започели унос података"/>
          <p:cNvSpPr txBox="1"/>
          <p:nvPr/>
        </p:nvSpPr>
        <p:spPr>
          <a:xfrm>
            <a:off x="9040403" y="3138625"/>
            <a:ext cx="8385995" cy="454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2800" b="1">
                <a:solidFill>
                  <a:srgbClr val="FFFFFF"/>
                </a:solidFill>
                <a:latin typeface="Calibri"/>
                <a:ea typeface="Calibri"/>
                <a:cs typeface="Calibri"/>
                <a:sym typeface="Calibri"/>
              </a:defRPr>
            </a:lvl1pPr>
          </a:lstStyle>
          <a:p>
            <a:r>
              <a:t>Кликните на линк како бисте започели унос података</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Пре уноса података обавезно проверите да ли документ већ постоји у  репозиторијуму.…"/>
          <p:cNvSpPr txBox="1"/>
          <p:nvPr/>
        </p:nvSpPr>
        <p:spPr>
          <a:xfrm>
            <a:off x="3313336" y="8941097"/>
            <a:ext cx="18159810" cy="20822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914400">
              <a:spcBef>
                <a:spcPts val="300"/>
              </a:spcBef>
              <a:buSzPct val="100000"/>
              <a:buFont typeface="Arial"/>
              <a:buChar char="•"/>
              <a:defRPr sz="3200" b="1">
                <a:solidFill>
                  <a:srgbClr val="963030"/>
                </a:solidFill>
                <a:latin typeface="Arial"/>
                <a:ea typeface="Arial"/>
                <a:cs typeface="Arial"/>
                <a:sym typeface="Arial"/>
              </a:defRPr>
            </a:pPr>
            <a:r>
              <a:t>Пре уноса података обавезно проверите да ли документ већ постоји у  репозиторијуму. </a:t>
            </a:r>
            <a:endParaRPr>
              <a:solidFill>
                <a:srgbClr val="F3711E"/>
              </a:solidFill>
            </a:endParaRPr>
          </a:p>
          <a:p>
            <a:pPr algn="l" defTabSz="914400">
              <a:spcBef>
                <a:spcPts val="300"/>
              </a:spcBef>
              <a:defRPr sz="3200" b="1">
                <a:solidFill>
                  <a:srgbClr val="963030"/>
                </a:solidFill>
                <a:latin typeface="Arial"/>
                <a:ea typeface="Arial"/>
                <a:cs typeface="Arial"/>
                <a:sym typeface="Arial"/>
              </a:defRPr>
            </a:pPr>
            <a:r>
              <a:t>Увек претражите целокупан репозиторијум. </a:t>
            </a:r>
            <a:endParaRPr>
              <a:solidFill>
                <a:srgbClr val="F3711E"/>
              </a:solidFill>
            </a:endParaRPr>
          </a:p>
          <a:p>
            <a:pPr algn="l" defTabSz="914400">
              <a:spcBef>
                <a:spcPts val="300"/>
              </a:spcBef>
              <a:buSzPct val="100000"/>
              <a:buFont typeface="Arial"/>
              <a:buChar char="•"/>
              <a:defRPr sz="3200" b="1">
                <a:solidFill>
                  <a:srgbClr val="963030"/>
                </a:solidFill>
                <a:latin typeface="Arial"/>
                <a:ea typeface="Arial"/>
                <a:cs typeface="Arial"/>
                <a:sym typeface="Arial"/>
              </a:defRPr>
            </a:pPr>
            <a:r>
              <a:t>Први корак – избор колекције</a:t>
            </a:r>
          </a:p>
          <a:p>
            <a:pPr algn="l" defTabSz="914400">
              <a:spcBef>
                <a:spcPts val="300"/>
              </a:spcBef>
              <a:buSzPct val="100000"/>
              <a:buFont typeface="Arial"/>
              <a:buChar char="•"/>
              <a:defRPr sz="3200" b="1">
                <a:solidFill>
                  <a:srgbClr val="963030"/>
                </a:solidFill>
                <a:latin typeface="Arial"/>
                <a:ea typeface="Arial"/>
                <a:cs typeface="Arial"/>
                <a:sym typeface="Arial"/>
              </a:defRPr>
            </a:pPr>
            <a:r>
              <a:t>Депоновани документ ће се аутоматски сврстати у изабрану колекцију. </a:t>
            </a:r>
          </a:p>
        </p:txBody>
      </p:sp>
      <p:pic>
        <p:nvPicPr>
          <p:cNvPr id="286" name="Screenshot 2021-06-14 at 17.11.06.png" descr="Screenshot 2021-06-14 at 17.11.06.png"/>
          <p:cNvPicPr>
            <a:picLocks noChangeAspect="1"/>
          </p:cNvPicPr>
          <p:nvPr/>
        </p:nvPicPr>
        <p:blipFill>
          <a:blip r:embed="rId2"/>
          <a:stretch>
            <a:fillRect/>
          </a:stretch>
        </p:blipFill>
        <p:spPr>
          <a:xfrm>
            <a:off x="3269555" y="1473795"/>
            <a:ext cx="18159810" cy="561105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Screenshot 2021-06-14 at 17.12.07.png" descr="Screenshot 2021-06-14 at 17.12.07.png"/>
          <p:cNvPicPr>
            <a:picLocks noChangeAspect="1"/>
          </p:cNvPicPr>
          <p:nvPr/>
        </p:nvPicPr>
        <p:blipFill>
          <a:blip r:embed="rId2"/>
          <a:stretch>
            <a:fillRect/>
          </a:stretch>
        </p:blipFill>
        <p:spPr>
          <a:xfrm>
            <a:off x="304303" y="501650"/>
            <a:ext cx="10655301" cy="12712700"/>
          </a:xfrm>
          <a:prstGeom prst="rect">
            <a:avLst/>
          </a:prstGeom>
          <a:ln w="12700">
            <a:miter lim="400000"/>
          </a:ln>
        </p:spPr>
      </p:pic>
      <p:sp>
        <p:nvSpPr>
          <p:cNvPr id="289" name="Arrow"/>
          <p:cNvSpPr/>
          <p:nvPr/>
        </p:nvSpPr>
        <p:spPr>
          <a:xfrm>
            <a:off x="6381010" y="649242"/>
            <a:ext cx="6009957" cy="1725285"/>
          </a:xfrm>
          <a:prstGeom prst="leftArrow">
            <a:avLst>
              <a:gd name="adj1" fmla="val 63948"/>
              <a:gd name="adj2" fmla="val 120955"/>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endParaRPr/>
          </a:p>
        </p:txBody>
      </p:sp>
      <p:sp>
        <p:nvSpPr>
          <p:cNvPr id="290" name="Етапе уноса података"/>
          <p:cNvSpPr txBox="1"/>
          <p:nvPr/>
        </p:nvSpPr>
        <p:spPr>
          <a:xfrm>
            <a:off x="7522633" y="1238923"/>
            <a:ext cx="4368683" cy="54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defRPr sz="3100" b="1">
                <a:solidFill>
                  <a:srgbClr val="FFFFFF"/>
                </a:solidFill>
                <a:latin typeface="Arial"/>
                <a:ea typeface="Arial"/>
                <a:cs typeface="Arial"/>
                <a:sym typeface="Arial"/>
              </a:defRPr>
            </a:lvl1pPr>
          </a:lstStyle>
          <a:p>
            <a:r>
              <a:t>Етапе уноса података</a:t>
            </a:r>
          </a:p>
        </p:txBody>
      </p:sp>
      <p:sp>
        <p:nvSpPr>
          <p:cNvPr id="291" name="Обавезна поља су обележена звездицом. Ако их не попуните, нећете моћи да  наставите са уносом података.…"/>
          <p:cNvSpPr txBox="1"/>
          <p:nvPr/>
        </p:nvSpPr>
        <p:spPr>
          <a:xfrm>
            <a:off x="15309901" y="492100"/>
            <a:ext cx="9197776" cy="127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87313" indent="-87313" algn="l" defTabSz="914400">
              <a:lnSpc>
                <a:spcPct val="120000"/>
              </a:lnSpc>
              <a:spcBef>
                <a:spcPts val="1200"/>
              </a:spcBef>
              <a:buSzPct val="100000"/>
              <a:buFont typeface="Arial"/>
              <a:buChar char="•"/>
              <a:defRPr sz="3500">
                <a:solidFill>
                  <a:srgbClr val="963030"/>
                </a:solidFill>
                <a:latin typeface="Arial"/>
                <a:ea typeface="Arial"/>
                <a:cs typeface="Arial"/>
                <a:sym typeface="Arial"/>
              </a:defRPr>
            </a:pPr>
            <a:r>
              <a:rPr lang="ru-RU" dirty="0"/>
              <a:t>Обавезна поља су обележена звездицом. Ако их не попуните, нећете моћи да </a:t>
            </a:r>
            <a:br>
              <a:rPr lang="ru-RU" dirty="0"/>
            </a:br>
            <a:r>
              <a:rPr lang="ru-RU" dirty="0"/>
              <a:t>наставите са уносом података.</a:t>
            </a:r>
            <a:endParaRPr lang="ru-RU" dirty="0">
              <a:solidFill>
                <a:srgbClr val="F3711E"/>
              </a:solidFill>
            </a:endParaRPr>
          </a:p>
          <a:p>
            <a:pPr marL="87313" indent="-87313" algn="l" defTabSz="914400">
              <a:lnSpc>
                <a:spcPct val="120000"/>
              </a:lnSpc>
              <a:spcBef>
                <a:spcPts val="1200"/>
              </a:spcBef>
              <a:buSzPct val="100000"/>
              <a:buFont typeface="Arial"/>
              <a:buChar char="•"/>
              <a:defRPr sz="3500">
                <a:solidFill>
                  <a:srgbClr val="963030"/>
                </a:solidFill>
                <a:latin typeface="Arial"/>
                <a:ea typeface="Arial"/>
                <a:cs typeface="Arial"/>
                <a:sym typeface="Arial"/>
              </a:defRPr>
            </a:pPr>
            <a:r>
              <a:rPr lang="ru-RU" dirty="0"/>
              <a:t>Поља која нису обележена звездицом </a:t>
            </a:r>
            <a:br>
              <a:rPr lang="ru-RU" dirty="0"/>
            </a:br>
            <a:r>
              <a:rPr lang="ru-RU" dirty="0"/>
              <a:t>нису обавезна, али се ипак препоручује </a:t>
            </a:r>
            <a:br>
              <a:rPr lang="ru-RU" dirty="0"/>
            </a:br>
            <a:r>
              <a:rPr lang="ru-RU" dirty="0"/>
              <a:t>да подаци о депонованом документу </a:t>
            </a:r>
            <a:br>
              <a:rPr lang="ru-RU" dirty="0"/>
            </a:br>
            <a:r>
              <a:rPr lang="ru-RU" dirty="0"/>
              <a:t>буду што детаљнији.</a:t>
            </a:r>
            <a:endParaRPr lang="ru-RU" dirty="0">
              <a:solidFill>
                <a:srgbClr val="F3711E"/>
              </a:solidFill>
            </a:endParaRPr>
          </a:p>
          <a:p>
            <a:pPr marL="87313" indent="-87313" algn="l" defTabSz="914400">
              <a:lnSpc>
                <a:spcPct val="120000"/>
              </a:lnSpc>
              <a:spcBef>
                <a:spcPts val="1200"/>
              </a:spcBef>
              <a:buSzPct val="100000"/>
              <a:buFont typeface="Arial"/>
              <a:buChar char="•"/>
              <a:defRPr sz="3500">
                <a:solidFill>
                  <a:srgbClr val="963030"/>
                </a:solidFill>
                <a:latin typeface="Arial"/>
                <a:ea typeface="Arial"/>
                <a:cs typeface="Arial"/>
                <a:sym typeface="Arial"/>
              </a:defRPr>
            </a:pPr>
            <a:r>
              <a:rPr lang="ru-RU" dirty="0"/>
              <a:t>Поред поновљивих поља стоји дугме </a:t>
            </a:r>
            <a:br>
              <a:rPr lang="ru-RU" dirty="0"/>
            </a:br>
            <a:r>
              <a:rPr lang="ru-RU" dirty="0"/>
              <a:t>„Додавање“. На пример, можете унети </a:t>
            </a:r>
            <a:br>
              <a:rPr lang="ru-RU" dirty="0"/>
            </a:br>
            <a:r>
              <a:rPr lang="ru-RU" dirty="0"/>
              <a:t>више аутора или више наслова </a:t>
            </a:r>
            <a:br>
              <a:rPr lang="ru-RU" dirty="0"/>
            </a:br>
            <a:r>
              <a:rPr lang="ru-RU" dirty="0"/>
              <a:t>(на различитим језицима), више </a:t>
            </a:r>
            <a:br>
              <a:rPr lang="ru-RU" dirty="0"/>
            </a:br>
            <a:r>
              <a:rPr lang="ru-RU" dirty="0"/>
              <a:t>кључних речи итд.</a:t>
            </a:r>
            <a:endParaRPr lang="ru-RU" dirty="0">
              <a:solidFill>
                <a:srgbClr val="F3711E"/>
              </a:solidFill>
            </a:endParaRPr>
          </a:p>
          <a:p>
            <a:pPr marL="87313" indent="-87313" algn="l" defTabSz="914400">
              <a:lnSpc>
                <a:spcPct val="120000"/>
              </a:lnSpc>
              <a:spcBef>
                <a:spcPts val="1200"/>
              </a:spcBef>
              <a:buSzPct val="100000"/>
              <a:buFont typeface="Arial"/>
              <a:buChar char="•"/>
              <a:defRPr sz="3500">
                <a:solidFill>
                  <a:srgbClr val="963030"/>
                </a:solidFill>
                <a:latin typeface="Arial"/>
                <a:ea typeface="Arial"/>
                <a:cs typeface="Arial"/>
                <a:sym typeface="Arial"/>
              </a:defRPr>
            </a:pPr>
            <a:r>
              <a:rPr lang="ru-RU" dirty="0"/>
              <a:t>Поља  која са десне стране имају </a:t>
            </a:r>
            <a:br>
              <a:rPr lang="ru-RU" dirty="0"/>
            </a:br>
            <a:r>
              <a:rPr lang="ru-RU" dirty="0"/>
              <a:t>стрелицу омогућавају да са падајуће </a:t>
            </a:r>
            <a:br>
              <a:rPr lang="ru-RU" dirty="0"/>
            </a:br>
            <a:r>
              <a:rPr lang="ru-RU" dirty="0"/>
              <a:t>листе изаберете одговарајуће податке.</a:t>
            </a:r>
            <a:endParaRPr lang="ru-RU" dirty="0">
              <a:solidFill>
                <a:srgbClr val="F3711E"/>
              </a:solidFill>
            </a:endParaRPr>
          </a:p>
          <a:p>
            <a:pPr marL="87313" indent="-87313" algn="l" defTabSz="914400">
              <a:lnSpc>
                <a:spcPct val="120000"/>
              </a:lnSpc>
              <a:spcBef>
                <a:spcPts val="1200"/>
              </a:spcBef>
              <a:buSzPct val="100000"/>
              <a:buFont typeface="Arial"/>
              <a:buChar char="•"/>
              <a:defRPr sz="3500">
                <a:solidFill>
                  <a:srgbClr val="963030"/>
                </a:solidFill>
                <a:latin typeface="Arial"/>
                <a:ea typeface="Arial"/>
                <a:cs typeface="Arial"/>
                <a:sym typeface="Arial"/>
              </a:defRPr>
            </a:pPr>
            <a:r>
              <a:rPr lang="ru-RU" dirty="0"/>
              <a:t>Ако из било којих разлога не завршите </a:t>
            </a:r>
            <a:br>
              <a:rPr lang="ru-RU" dirty="0"/>
            </a:br>
            <a:r>
              <a:rPr lang="ru-RU" dirty="0"/>
              <a:t>унос података, подаци које сте унели </a:t>
            </a:r>
            <a:br>
              <a:rPr lang="ru-RU" dirty="0"/>
            </a:br>
            <a:r>
              <a:rPr lang="ru-RU" dirty="0"/>
              <a:t>биће сачувани. Можете им приступити </a:t>
            </a:r>
            <a:br>
              <a:rPr lang="ru-RU" dirty="0"/>
            </a:br>
            <a:r>
              <a:rPr lang="ru-RU" dirty="0"/>
              <a:t>са почетне стране, кликом на дугме </a:t>
            </a:r>
            <a:br>
              <a:rPr lang="ru-RU" dirty="0"/>
            </a:br>
            <a:r>
              <a:rPr lang="ru-RU" dirty="0"/>
              <a:t>„Депоновање“.</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Screenshot 2021-05-16 at 15.50.48.png" descr="Screenshot 2021-05-16 at 15.50.48.png"/>
          <p:cNvPicPr>
            <a:picLocks noChangeAspect="1"/>
          </p:cNvPicPr>
          <p:nvPr/>
        </p:nvPicPr>
        <p:blipFill>
          <a:blip r:embed="rId2"/>
          <a:stretch>
            <a:fillRect/>
          </a:stretch>
        </p:blipFill>
        <p:spPr>
          <a:xfrm>
            <a:off x="107950" y="584200"/>
            <a:ext cx="16780325" cy="10064413"/>
          </a:xfrm>
          <a:prstGeom prst="rect">
            <a:avLst/>
          </a:prstGeom>
          <a:ln w="12700">
            <a:miter lim="400000"/>
          </a:ln>
        </p:spPr>
      </p:pic>
      <p:sp>
        <p:nvSpPr>
          <p:cNvPr id="294" name="Подаци о пројекту уносе се у форми стандардизоване…"/>
          <p:cNvSpPr txBox="1"/>
          <p:nvPr/>
        </p:nvSpPr>
        <p:spPr>
          <a:xfrm>
            <a:off x="16706386" y="1218542"/>
            <a:ext cx="7132323" cy="7823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Calibri"/>
                <a:ea typeface="Calibri"/>
                <a:cs typeface="Calibri"/>
                <a:sym typeface="Calibri"/>
              </a:defRPr>
            </a:pPr>
            <a:r>
              <a:t>Подаци о пројекту уносе се у форми стандардизоване </a:t>
            </a:r>
            <a:endParaRPr>
              <a:solidFill>
                <a:srgbClr val="F3711E"/>
              </a:solidFill>
            </a:endParaRPr>
          </a:p>
          <a:p>
            <a:pPr algn="l" defTabSz="914400">
              <a:defRPr sz="3600">
                <a:solidFill>
                  <a:srgbClr val="963030"/>
                </a:solidFill>
                <a:latin typeface="Calibri"/>
                <a:ea typeface="Calibri"/>
                <a:cs typeface="Calibri"/>
                <a:sym typeface="Calibri"/>
              </a:defRPr>
            </a:pPr>
            <a:r>
              <a:t>кодне ознаке. </a:t>
            </a:r>
            <a:endParaRPr>
              <a:solidFill>
                <a:srgbClr val="F3711E"/>
              </a:solidFill>
            </a:endParaRPr>
          </a:p>
          <a:p>
            <a:pPr algn="l" defTabSz="914400">
              <a:defRPr sz="3600">
                <a:solidFill>
                  <a:srgbClr val="963030"/>
                </a:solidFill>
                <a:latin typeface="Calibri"/>
                <a:ea typeface="Calibri"/>
                <a:cs typeface="Calibri"/>
                <a:sym typeface="Calibri"/>
              </a:defRPr>
            </a:pPr>
            <a:endParaRPr>
              <a:solidFill>
                <a:srgbClr val="F3711E"/>
              </a:solidFill>
            </a:endParaRPr>
          </a:p>
          <a:p>
            <a:pPr algn="l" defTabSz="914400">
              <a:defRPr sz="3600">
                <a:solidFill>
                  <a:srgbClr val="963030"/>
                </a:solidFill>
                <a:latin typeface="Calibri"/>
                <a:ea typeface="Calibri"/>
                <a:cs typeface="Calibri"/>
                <a:sym typeface="Calibri"/>
              </a:defRPr>
            </a:pPr>
            <a:r>
              <a:t>Ознаке домаћих и </a:t>
            </a:r>
            <a:endParaRPr>
              <a:solidFill>
                <a:srgbClr val="F3711E"/>
              </a:solidFill>
            </a:endParaRPr>
          </a:p>
          <a:p>
            <a:pPr algn="l" defTabSz="914400">
              <a:defRPr sz="3600">
                <a:solidFill>
                  <a:srgbClr val="963030"/>
                </a:solidFill>
                <a:latin typeface="Calibri"/>
                <a:ea typeface="Calibri"/>
                <a:cs typeface="Calibri"/>
                <a:sym typeface="Calibri"/>
              </a:defRPr>
            </a:pPr>
            <a:r>
              <a:t>међународних пројеката </a:t>
            </a:r>
            <a:endParaRPr>
              <a:solidFill>
                <a:srgbClr val="F3711E"/>
              </a:solidFill>
            </a:endParaRPr>
          </a:p>
          <a:p>
            <a:pPr algn="l" defTabSz="914400">
              <a:defRPr sz="3600">
                <a:solidFill>
                  <a:srgbClr val="963030"/>
                </a:solidFill>
                <a:latin typeface="Calibri"/>
                <a:ea typeface="Calibri"/>
                <a:cs typeface="Calibri"/>
                <a:sym typeface="Calibri"/>
              </a:defRPr>
            </a:pPr>
            <a:r>
              <a:t>можете наћи на следећој </a:t>
            </a:r>
            <a:endParaRPr>
              <a:solidFill>
                <a:srgbClr val="F3711E"/>
              </a:solidFill>
            </a:endParaRPr>
          </a:p>
          <a:p>
            <a:pPr algn="l" defTabSz="914400">
              <a:defRPr sz="3600">
                <a:solidFill>
                  <a:srgbClr val="963030"/>
                </a:solidFill>
                <a:latin typeface="Calibri"/>
                <a:ea typeface="Calibri"/>
                <a:cs typeface="Calibri"/>
                <a:sym typeface="Calibri"/>
              </a:defRPr>
            </a:pPr>
            <a:r>
              <a:t>адреси: </a:t>
            </a:r>
            <a:r>
              <a:rPr u="sng">
                <a:solidFill>
                  <a:srgbClr val="0000FF"/>
                </a:solidFill>
                <a:uFill>
                  <a:solidFill>
                    <a:srgbClr val="0000FF"/>
                  </a:solidFill>
                </a:uFill>
                <a:hlinkClick r:id="rId3"/>
              </a:rPr>
              <a:t>http://nardus.mpn.gov.rs/Files/projectData.xml</a:t>
            </a:r>
            <a:r>
              <a:rPr b="1">
                <a:solidFill>
                  <a:srgbClr val="F3711E"/>
                </a:solidFill>
              </a:rPr>
              <a:t>  </a:t>
            </a:r>
            <a:endParaRPr>
              <a:solidFill>
                <a:srgbClr val="F3711E"/>
              </a:solidFill>
            </a:endParaRPr>
          </a:p>
          <a:p>
            <a:pPr algn="l" defTabSz="914400">
              <a:defRPr sz="3600" b="1">
                <a:solidFill>
                  <a:srgbClr val="F3711E"/>
                </a:solidFill>
                <a:latin typeface="Calibri"/>
                <a:ea typeface="Calibri"/>
                <a:cs typeface="Calibri"/>
                <a:sym typeface="Calibri"/>
              </a:defRPr>
            </a:pPr>
            <a:endParaRPr>
              <a:solidFill>
                <a:srgbClr val="F3711E"/>
              </a:solidFill>
            </a:endParaRPr>
          </a:p>
          <a:p>
            <a:pPr algn="l" defTabSz="914400">
              <a:defRPr sz="3600">
                <a:solidFill>
                  <a:srgbClr val="963030"/>
                </a:solidFill>
                <a:latin typeface="Calibri"/>
                <a:ea typeface="Calibri"/>
                <a:cs typeface="Calibri"/>
                <a:sym typeface="Calibri"/>
              </a:defRPr>
            </a:pPr>
            <a:r>
              <a:t>Унесите податке о свим </a:t>
            </a:r>
            <a:endParaRPr>
              <a:solidFill>
                <a:srgbClr val="F3711E"/>
              </a:solidFill>
            </a:endParaRPr>
          </a:p>
          <a:p>
            <a:pPr algn="l" defTabSz="914400">
              <a:defRPr sz="3600">
                <a:solidFill>
                  <a:srgbClr val="963030"/>
                </a:solidFill>
                <a:latin typeface="Calibri"/>
                <a:ea typeface="Calibri"/>
                <a:cs typeface="Calibri"/>
                <a:sym typeface="Calibri"/>
              </a:defRPr>
            </a:pPr>
            <a:r>
              <a:t>пројектима који се помињу у захвалници  депоноване публикације. </a:t>
            </a:r>
          </a:p>
        </p:txBody>
      </p:sp>
      <p:sp>
        <p:nvSpPr>
          <p:cNvPr id="295" name="Ако желите да прекинете унос података, притисните дугме „Сачувај и изађи“. Унос података можете наставити касније…"/>
          <p:cNvSpPr txBox="1"/>
          <p:nvPr/>
        </p:nvSpPr>
        <p:spPr>
          <a:xfrm>
            <a:off x="704849" y="10705752"/>
            <a:ext cx="23449908" cy="11182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Calibri"/>
                <a:ea typeface="Calibri"/>
                <a:cs typeface="Calibri"/>
                <a:sym typeface="Calibri"/>
              </a:defRPr>
            </a:pPr>
            <a:r>
              <a:t>Ако желите да прекинете унос података, притисните дугме „Сачувај и изађи“. Унос података можете наставити касније </a:t>
            </a:r>
            <a:endParaRPr>
              <a:solidFill>
                <a:srgbClr val="F3711E"/>
              </a:solidFill>
            </a:endParaRPr>
          </a:p>
          <a:p>
            <a:pPr algn="l" defTabSz="914400">
              <a:defRPr sz="3600">
                <a:solidFill>
                  <a:srgbClr val="963030"/>
                </a:solidFill>
                <a:latin typeface="Calibri"/>
                <a:ea typeface="Calibri"/>
                <a:cs typeface="Calibri"/>
                <a:sym typeface="Calibri"/>
              </a:defRPr>
            </a:pPr>
            <a:r>
              <a:t>кликом на дугме „Депоновање“, на почетној страни. </a:t>
            </a:r>
          </a:p>
        </p:txBody>
      </p:sp>
      <p:sp>
        <p:nvSpPr>
          <p:cNvPr id="296" name="info:eu-repo/grantAgreement/MESTD/MPN2006-2010/149001/RS//"/>
          <p:cNvSpPr txBox="1"/>
          <p:nvPr/>
        </p:nvSpPr>
        <p:spPr>
          <a:xfrm>
            <a:off x="806499" y="1486198"/>
            <a:ext cx="12192100" cy="558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3200">
                <a:solidFill>
                  <a:srgbClr val="963030"/>
                </a:solidFill>
                <a:latin typeface="Arial"/>
                <a:ea typeface="Arial"/>
                <a:cs typeface="Arial"/>
                <a:sym typeface="Arial"/>
              </a:defRPr>
            </a:lvl1pPr>
          </a:lstStyle>
          <a:p>
            <a:r>
              <a:t>info:eu-repo/grantAgreement/MESTD/MPN2006-2010/149001/RS//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DDAC2-D8A0-C5C6-6B1D-21FEF680C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947" y="93306"/>
            <a:ext cx="17198376" cy="135293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Screenshot 2021-05-16 at 15.56.00.png" descr="Screenshot 2021-05-16 at 15.56.00.png"/>
          <p:cNvPicPr>
            <a:picLocks noChangeAspect="1"/>
          </p:cNvPicPr>
          <p:nvPr/>
        </p:nvPicPr>
        <p:blipFill>
          <a:blip r:embed="rId2"/>
          <a:stretch>
            <a:fillRect/>
          </a:stretch>
        </p:blipFill>
        <p:spPr>
          <a:xfrm>
            <a:off x="292100" y="6654800"/>
            <a:ext cx="14056392" cy="5991250"/>
          </a:xfrm>
          <a:prstGeom prst="rect">
            <a:avLst/>
          </a:prstGeom>
          <a:ln w="12700">
            <a:miter lim="400000"/>
          </a:ln>
        </p:spPr>
      </p:pic>
      <p:pic>
        <p:nvPicPr>
          <p:cNvPr id="299" name="Screenshot 2021-05-16 at 15.58.53.png" descr="Screenshot 2021-05-16 at 15.58.53.png"/>
          <p:cNvPicPr>
            <a:picLocks noChangeAspect="1"/>
          </p:cNvPicPr>
          <p:nvPr/>
        </p:nvPicPr>
        <p:blipFill>
          <a:blip r:embed="rId3"/>
          <a:stretch>
            <a:fillRect/>
          </a:stretch>
        </p:blipFill>
        <p:spPr>
          <a:xfrm>
            <a:off x="14770419" y="215900"/>
            <a:ext cx="9181781" cy="7179042"/>
          </a:xfrm>
          <a:prstGeom prst="rect">
            <a:avLst/>
          </a:prstGeom>
          <a:ln w="12700">
            <a:miter lim="400000"/>
          </a:ln>
        </p:spPr>
      </p:pic>
      <p:sp>
        <p:nvSpPr>
          <p:cNvPr id="300" name="Ако сте неко име унели грешком или сте  унели погрешно, обележите име које желите да обришете и притисните дугме „Remove“."/>
          <p:cNvSpPr txBox="1"/>
          <p:nvPr/>
        </p:nvSpPr>
        <p:spPr>
          <a:xfrm>
            <a:off x="3064469" y="10896253"/>
            <a:ext cx="10915751" cy="1677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Calibri"/>
                <a:ea typeface="Calibri"/>
                <a:cs typeface="Calibri"/>
                <a:sym typeface="Calibri"/>
              </a:defRPr>
            </a:pPr>
            <a:r>
              <a:t>Ако сте неко име унели грешком или сте </a:t>
            </a:r>
            <a:br/>
            <a:r>
              <a:t>унели погрешно, обележите име које желите да обришете и притисните дугме „Remove“.</a:t>
            </a:r>
          </a:p>
        </p:txBody>
      </p:sp>
      <p:sp>
        <p:nvSpPr>
          <p:cNvPr id="301" name="У поље за претраживање можете унети почетак…"/>
          <p:cNvSpPr txBox="1"/>
          <p:nvPr/>
        </p:nvSpPr>
        <p:spPr>
          <a:xfrm>
            <a:off x="524561" y="2498910"/>
            <a:ext cx="13591470" cy="3353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b="1">
                <a:solidFill>
                  <a:srgbClr val="963030"/>
                </a:solidFill>
                <a:latin typeface="Calibri"/>
                <a:ea typeface="Calibri"/>
                <a:cs typeface="Calibri"/>
                <a:sym typeface="Calibri"/>
              </a:defRPr>
            </a:pPr>
            <a:r>
              <a:t>У поље за претраживање можете унети почетак </a:t>
            </a:r>
            <a:endParaRPr>
              <a:solidFill>
                <a:srgbClr val="F3711E"/>
              </a:solidFill>
            </a:endParaRPr>
          </a:p>
          <a:p>
            <a:pPr algn="l" defTabSz="914400">
              <a:defRPr sz="3600" b="1">
                <a:solidFill>
                  <a:srgbClr val="963030"/>
                </a:solidFill>
                <a:latin typeface="Calibri"/>
                <a:ea typeface="Calibri"/>
                <a:cs typeface="Calibri"/>
                <a:sym typeface="Calibri"/>
              </a:defRPr>
            </a:pPr>
            <a:r>
              <a:t>имена или презимена аутора како бисте сузили </a:t>
            </a:r>
            <a:endParaRPr>
              <a:solidFill>
                <a:srgbClr val="F3711E"/>
              </a:solidFill>
            </a:endParaRPr>
          </a:p>
          <a:p>
            <a:pPr algn="l" defTabSz="914400">
              <a:defRPr sz="3600" b="1">
                <a:solidFill>
                  <a:srgbClr val="963030"/>
                </a:solidFill>
                <a:latin typeface="Calibri"/>
                <a:ea typeface="Calibri"/>
                <a:cs typeface="Calibri"/>
                <a:sym typeface="Calibri"/>
              </a:defRPr>
            </a:pPr>
            <a:r>
              <a:t>списак који се појављује са леве стране.</a:t>
            </a:r>
            <a:endParaRPr>
              <a:solidFill>
                <a:srgbClr val="F3711E"/>
              </a:solidFill>
            </a:endParaRPr>
          </a:p>
          <a:p>
            <a:pPr algn="l" defTabSz="914400">
              <a:defRPr sz="3600" b="1">
                <a:solidFill>
                  <a:srgbClr val="963030"/>
                </a:solidFill>
                <a:latin typeface="Calibri"/>
                <a:ea typeface="Calibri"/>
                <a:cs typeface="Calibri"/>
                <a:sym typeface="Calibri"/>
              </a:defRPr>
            </a:pPr>
            <a:endParaRPr>
              <a:solidFill>
                <a:srgbClr val="F3711E"/>
              </a:solidFill>
            </a:endParaRPr>
          </a:p>
          <a:p>
            <a:pPr algn="l" defTabSz="914400">
              <a:defRPr sz="3600" b="1">
                <a:solidFill>
                  <a:srgbClr val="963030"/>
                </a:solidFill>
                <a:latin typeface="Calibri"/>
                <a:ea typeface="Calibri"/>
                <a:cs typeface="Calibri"/>
                <a:sym typeface="Calibri"/>
              </a:defRPr>
            </a:pPr>
            <a:r>
              <a:t>Када нађете жељено име, изаберите га и </a:t>
            </a:r>
            <a:endParaRPr>
              <a:solidFill>
                <a:srgbClr val="F3711E"/>
              </a:solidFill>
            </a:endParaRPr>
          </a:p>
          <a:p>
            <a:pPr algn="l" defTabSz="914400">
              <a:defRPr sz="3600" b="1">
                <a:solidFill>
                  <a:srgbClr val="963030"/>
                </a:solidFill>
                <a:latin typeface="Calibri"/>
                <a:ea typeface="Calibri"/>
                <a:cs typeface="Calibri"/>
                <a:sym typeface="Calibri"/>
              </a:defRPr>
            </a:pPr>
            <a:r>
              <a:t>притисните дугме „Add this person“.</a:t>
            </a:r>
          </a:p>
        </p:txBody>
      </p:sp>
      <p:sp>
        <p:nvSpPr>
          <p:cNvPr id="302" name="АУТОРИ"/>
          <p:cNvSpPr txBox="1"/>
          <p:nvPr/>
        </p:nvSpPr>
        <p:spPr>
          <a:xfrm>
            <a:off x="6248400" y="792683"/>
            <a:ext cx="2998689" cy="9038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600" b="1">
                <a:solidFill>
                  <a:srgbClr val="963030"/>
                </a:solidFill>
                <a:latin typeface="Arial"/>
                <a:ea typeface="Arial"/>
                <a:cs typeface="Arial"/>
                <a:sym typeface="Arial"/>
              </a:defRPr>
            </a:lvl1pPr>
          </a:lstStyle>
          <a:p>
            <a:r>
              <a:t>АУТОРИ</a:t>
            </a:r>
          </a:p>
        </p:txBody>
      </p:sp>
      <p:sp>
        <p:nvSpPr>
          <p:cNvPr id="303" name="Отвара базу података са именима аутора чији се радови већ налазе у…"/>
          <p:cNvSpPr txBox="1"/>
          <p:nvPr/>
        </p:nvSpPr>
        <p:spPr>
          <a:xfrm>
            <a:off x="15367000" y="9626253"/>
            <a:ext cx="7553808" cy="2794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b="1">
                <a:solidFill>
                  <a:srgbClr val="963030"/>
                </a:solidFill>
                <a:latin typeface="Calibri"/>
                <a:ea typeface="Calibri"/>
                <a:cs typeface="Calibri"/>
                <a:sym typeface="Calibri"/>
              </a:defRPr>
            </a:pPr>
            <a:r>
              <a:t>Отвара базу података са именима аутора чији се радови већ налазе у </a:t>
            </a:r>
            <a:endParaRPr>
              <a:solidFill>
                <a:srgbClr val="F3711E"/>
              </a:solidFill>
            </a:endParaRPr>
          </a:p>
          <a:p>
            <a:pPr algn="l" defTabSz="914400">
              <a:defRPr sz="3600" b="1">
                <a:solidFill>
                  <a:srgbClr val="963030"/>
                </a:solidFill>
                <a:latin typeface="Calibri"/>
                <a:ea typeface="Calibri"/>
                <a:cs typeface="Calibri"/>
                <a:sym typeface="Calibri"/>
              </a:defRPr>
            </a:pPr>
            <a:r>
              <a:t>репозиторијуму.  </a:t>
            </a:r>
            <a:endParaRPr>
              <a:solidFill>
                <a:srgbClr val="F3711E"/>
              </a:solidFill>
            </a:endParaRPr>
          </a:p>
          <a:p>
            <a:pPr algn="l" defTabSz="914400">
              <a:defRPr sz="3600" b="1">
                <a:solidFill>
                  <a:srgbClr val="963030"/>
                </a:solidFill>
                <a:latin typeface="Calibri"/>
                <a:ea typeface="Calibri"/>
                <a:cs typeface="Calibri"/>
                <a:sym typeface="Calibri"/>
              </a:defRPr>
            </a:pPr>
            <a:endParaRPr>
              <a:solidFill>
                <a:srgbClr val="F3711E"/>
              </a:solidFill>
            </a:endParaRPr>
          </a:p>
          <a:p>
            <a:pPr algn="l" defTabSz="914400">
              <a:defRPr sz="3600" b="1">
                <a:solidFill>
                  <a:srgbClr val="963030"/>
                </a:solidFill>
                <a:latin typeface="Calibri"/>
                <a:ea typeface="Calibri"/>
                <a:cs typeface="Calibri"/>
                <a:sym typeface="Calibri"/>
              </a:defRPr>
            </a:pPr>
            <a:r>
              <a:t>  </a:t>
            </a:r>
          </a:p>
        </p:txBody>
      </p:sp>
      <p:sp>
        <p:nvSpPr>
          <p:cNvPr id="304" name="Rounded Rectangle"/>
          <p:cNvSpPr/>
          <p:nvPr/>
        </p:nvSpPr>
        <p:spPr>
          <a:xfrm>
            <a:off x="11760200" y="9919444"/>
            <a:ext cx="2234704" cy="1096766"/>
          </a:xfrm>
          <a:prstGeom prst="roundRect">
            <a:avLst>
              <a:gd name="adj" fmla="val 15490"/>
            </a:avLst>
          </a:prstGeom>
          <a:ln w="88900">
            <a:solidFill>
              <a:srgbClr val="578EC0"/>
            </a:solidFill>
          </a:ln>
        </p:spPr>
        <p:txBody>
          <a:bodyPr lIns="50800" tIns="50800" rIns="50800" bIns="50800" anchor="ctr"/>
          <a:lstStyle/>
          <a:p>
            <a:pPr defTabSz="825500">
              <a:defRPr sz="3200">
                <a:solidFill>
                  <a:srgbClr val="F3711E"/>
                </a:solidFill>
                <a:latin typeface="Helvetica Neue Medium"/>
                <a:ea typeface="Helvetica Neue Medium"/>
                <a:cs typeface="Helvetica Neue Medium"/>
                <a:sym typeface="Helvetica Neue Medium"/>
              </a:defRPr>
            </a:pPr>
            <a:endParaRPr/>
          </a:p>
        </p:txBody>
      </p:sp>
      <p:sp>
        <p:nvSpPr>
          <p:cNvPr id="305" name="Line"/>
          <p:cNvSpPr/>
          <p:nvPr/>
        </p:nvSpPr>
        <p:spPr>
          <a:xfrm flipV="1">
            <a:off x="13893798" y="5839074"/>
            <a:ext cx="2988610" cy="4041527"/>
          </a:xfrm>
          <a:prstGeom prst="line">
            <a:avLst/>
          </a:prstGeom>
          <a:ln w="50800">
            <a:solidFill>
              <a:srgbClr val="578EC0"/>
            </a:solidFill>
            <a:miter lim="400000"/>
            <a:tailEnd type="triangle"/>
          </a:ln>
        </p:spPr>
        <p:txBody>
          <a:bodyPr lIns="45718" tIns="45718" rIns="45718" bIns="45718"/>
          <a:lstStyle/>
          <a:p>
            <a:endParaRPr/>
          </a:p>
        </p:txBody>
      </p:sp>
      <p:sp>
        <p:nvSpPr>
          <p:cNvPr id="306" name="Line"/>
          <p:cNvSpPr/>
          <p:nvPr/>
        </p:nvSpPr>
        <p:spPr>
          <a:xfrm flipV="1">
            <a:off x="13969999" y="10413999"/>
            <a:ext cx="882156" cy="2"/>
          </a:xfrm>
          <a:prstGeom prst="line">
            <a:avLst/>
          </a:prstGeom>
          <a:ln w="50800">
            <a:solidFill>
              <a:srgbClr val="578EC0"/>
            </a:solidFill>
            <a:miter lim="400000"/>
            <a:tailEnd type="triangle"/>
          </a:ln>
        </p:spPr>
        <p:txBody>
          <a:bodyPr lIns="45718" tIns="45718" rIns="45718" bIns="45718"/>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Screenshot 2021-05-16 at 16.10.13.png" descr="Screenshot 2021-05-16 at 16.10.13.png"/>
          <p:cNvPicPr>
            <a:picLocks noChangeAspect="1"/>
          </p:cNvPicPr>
          <p:nvPr/>
        </p:nvPicPr>
        <p:blipFill>
          <a:blip r:embed="rId2"/>
          <a:stretch>
            <a:fillRect/>
          </a:stretch>
        </p:blipFill>
        <p:spPr>
          <a:xfrm>
            <a:off x="12795250" y="2254250"/>
            <a:ext cx="10680700" cy="2908300"/>
          </a:xfrm>
          <a:prstGeom prst="rect">
            <a:avLst/>
          </a:prstGeom>
          <a:ln w="12700">
            <a:miter lim="400000"/>
          </a:ln>
        </p:spPr>
      </p:pic>
      <p:pic>
        <p:nvPicPr>
          <p:cNvPr id="309" name="Screenshot 2021-05-16 at 16.08.22.png" descr="Screenshot 2021-05-16 at 16.08.22.png"/>
          <p:cNvPicPr>
            <a:picLocks noChangeAspect="1"/>
          </p:cNvPicPr>
          <p:nvPr/>
        </p:nvPicPr>
        <p:blipFill>
          <a:blip r:embed="rId3"/>
          <a:stretch>
            <a:fillRect/>
          </a:stretch>
        </p:blipFill>
        <p:spPr>
          <a:xfrm>
            <a:off x="387350" y="2120900"/>
            <a:ext cx="10706100" cy="3175000"/>
          </a:xfrm>
          <a:prstGeom prst="rect">
            <a:avLst/>
          </a:prstGeom>
          <a:ln w="12700">
            <a:miter lim="400000"/>
          </a:ln>
        </p:spPr>
      </p:pic>
      <p:pic>
        <p:nvPicPr>
          <p:cNvPr id="310" name="Screenshot 2021-05-16 at 16.08.51.png" descr="Screenshot 2021-05-16 at 16.08.51.png"/>
          <p:cNvPicPr>
            <a:picLocks noChangeAspect="1"/>
          </p:cNvPicPr>
          <p:nvPr/>
        </p:nvPicPr>
        <p:blipFill>
          <a:blip r:embed="rId4"/>
          <a:stretch>
            <a:fillRect/>
          </a:stretch>
        </p:blipFill>
        <p:spPr>
          <a:xfrm>
            <a:off x="165100" y="8712200"/>
            <a:ext cx="10541000" cy="3149600"/>
          </a:xfrm>
          <a:prstGeom prst="rect">
            <a:avLst/>
          </a:prstGeom>
          <a:ln w="12700">
            <a:miter lim="400000"/>
          </a:ln>
        </p:spPr>
      </p:pic>
      <p:pic>
        <p:nvPicPr>
          <p:cNvPr id="311" name="Screenshot 2021-05-16 at 16.09.45.png" descr="Screenshot 2021-05-16 at 16.09.45.png"/>
          <p:cNvPicPr>
            <a:picLocks noChangeAspect="1"/>
          </p:cNvPicPr>
          <p:nvPr/>
        </p:nvPicPr>
        <p:blipFill>
          <a:blip r:embed="rId5"/>
          <a:stretch>
            <a:fillRect/>
          </a:stretch>
        </p:blipFill>
        <p:spPr>
          <a:xfrm>
            <a:off x="12934950" y="8610600"/>
            <a:ext cx="10401300" cy="2590800"/>
          </a:xfrm>
          <a:prstGeom prst="rect">
            <a:avLst/>
          </a:prstGeom>
          <a:ln w="12700">
            <a:miter lim="400000"/>
          </a:ln>
        </p:spPr>
      </p:pic>
      <p:sp>
        <p:nvSpPr>
          <p:cNvPr id="312" name="Колација  подаци о волумену, свесци, пагинацији"/>
          <p:cNvSpPr txBox="1"/>
          <p:nvPr/>
        </p:nvSpPr>
        <p:spPr>
          <a:xfrm>
            <a:off x="268621" y="490079"/>
            <a:ext cx="10943558" cy="1356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r" defTabSz="914400">
              <a:defRPr sz="5000" b="1">
                <a:solidFill>
                  <a:srgbClr val="963030"/>
                </a:solidFill>
                <a:latin typeface="Arial"/>
                <a:ea typeface="Arial"/>
                <a:cs typeface="Arial"/>
                <a:sym typeface="Arial"/>
              </a:defRPr>
            </a:pPr>
            <a:r>
              <a:t>Колација</a:t>
            </a:r>
            <a:r>
              <a:rPr sz="4900"/>
              <a:t> </a:t>
            </a:r>
            <a:br>
              <a:rPr sz="4900"/>
            </a:br>
            <a:r>
              <a:rPr sz="3600"/>
              <a:t>подаци о волумену, свесци, пагинацији</a:t>
            </a:r>
          </a:p>
        </p:txBody>
      </p:sp>
      <p:sp>
        <p:nvSpPr>
          <p:cNvPr id="313" name="Изаберите са падајуће листе податак који            желите да унесете.…"/>
          <p:cNvSpPr txBox="1"/>
          <p:nvPr/>
        </p:nvSpPr>
        <p:spPr>
          <a:xfrm>
            <a:off x="400050" y="5424029"/>
            <a:ext cx="10680701" cy="2867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66700" indent="-266700" algn="l" defTabSz="914400">
              <a:spcBef>
                <a:spcPts val="300"/>
              </a:spcBef>
              <a:buSzPct val="100000"/>
              <a:buFont typeface="Arial"/>
              <a:buChar char="•"/>
              <a:defRPr sz="3600" b="1">
                <a:solidFill>
                  <a:srgbClr val="963030"/>
                </a:solidFill>
                <a:latin typeface="Arial"/>
                <a:ea typeface="Arial"/>
                <a:cs typeface="Arial"/>
                <a:sym typeface="Arial"/>
              </a:defRPr>
            </a:pPr>
            <a:r>
              <a:t>Изаберите са падајуће листе податак који            желите да унесете.</a:t>
            </a:r>
            <a:endParaRPr>
              <a:solidFill>
                <a:srgbClr val="F3711E"/>
              </a:solidFill>
            </a:endParaRPr>
          </a:p>
          <a:p>
            <a:pPr marL="266700" indent="-266700" algn="l" defTabSz="914400">
              <a:spcBef>
                <a:spcPts val="300"/>
              </a:spcBef>
              <a:buSzPct val="100000"/>
              <a:buFont typeface="Arial"/>
              <a:buChar char="•"/>
              <a:defRPr sz="3600" b="1">
                <a:solidFill>
                  <a:srgbClr val="963030"/>
                </a:solidFill>
                <a:latin typeface="Arial"/>
                <a:ea typeface="Arial"/>
                <a:cs typeface="Arial"/>
                <a:sym typeface="Arial"/>
              </a:defRPr>
            </a:pPr>
            <a:r>
              <a:t>Унесите податке.</a:t>
            </a:r>
            <a:endParaRPr>
              <a:solidFill>
                <a:srgbClr val="F3711E"/>
              </a:solidFill>
            </a:endParaRPr>
          </a:p>
          <a:p>
            <a:pPr marL="266700" indent="-266700" algn="l" defTabSz="914400">
              <a:spcBef>
                <a:spcPts val="300"/>
              </a:spcBef>
              <a:buSzPct val="100000"/>
              <a:buFont typeface="Arial"/>
              <a:buChar char="•"/>
              <a:defRPr sz="3600" b="1">
                <a:solidFill>
                  <a:srgbClr val="963030"/>
                </a:solidFill>
                <a:latin typeface="Arial"/>
                <a:ea typeface="Arial"/>
                <a:cs typeface="Arial"/>
                <a:sym typeface="Arial"/>
              </a:defRPr>
            </a:pPr>
            <a:r>
              <a:t>Притисните дугме „Add“.</a:t>
            </a:r>
            <a:endParaRPr>
              <a:solidFill>
                <a:srgbClr val="F3711E"/>
              </a:solidFill>
            </a:endParaRPr>
          </a:p>
          <a:p>
            <a:pPr marL="266700" indent="-266700" algn="l" defTabSz="914400">
              <a:spcBef>
                <a:spcPts val="300"/>
              </a:spcBef>
              <a:buSzPct val="100000"/>
              <a:buFont typeface="Arial"/>
              <a:buChar char="•"/>
              <a:defRPr sz="3600" b="1">
                <a:solidFill>
                  <a:srgbClr val="963030"/>
                </a:solidFill>
                <a:latin typeface="Arial"/>
                <a:ea typeface="Arial"/>
                <a:cs typeface="Arial"/>
                <a:sym typeface="Arial"/>
              </a:defRPr>
            </a:pPr>
            <a:r>
              <a:t>Поновите поступак за сваки нови податак.</a:t>
            </a:r>
          </a:p>
        </p:txBody>
      </p:sp>
      <p:sp>
        <p:nvSpPr>
          <p:cNvPr id="314" name="Обележите податак који желите да обришете и притисните дугме „Remove“."/>
          <p:cNvSpPr txBox="1"/>
          <p:nvPr/>
        </p:nvSpPr>
        <p:spPr>
          <a:xfrm>
            <a:off x="2073968" y="10446878"/>
            <a:ext cx="9417747" cy="115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defRPr sz="3600">
                <a:solidFill>
                  <a:srgbClr val="963030"/>
                </a:solidFill>
                <a:latin typeface="Arial"/>
                <a:ea typeface="Arial"/>
                <a:cs typeface="Arial"/>
                <a:sym typeface="Arial"/>
              </a:defRPr>
            </a:lvl1pPr>
          </a:lstStyle>
          <a:p>
            <a:r>
              <a:t>Обележите податак који желите да обришете и притисните дугме „Remove“.</a:t>
            </a:r>
          </a:p>
        </p:txBody>
      </p:sp>
      <p:sp>
        <p:nvSpPr>
          <p:cNvPr id="315" name="Ако рад има DOI, обавезно га унесите.…"/>
          <p:cNvSpPr txBox="1"/>
          <p:nvPr/>
        </p:nvSpPr>
        <p:spPr>
          <a:xfrm>
            <a:off x="12934950" y="6243178"/>
            <a:ext cx="10401300" cy="1229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600"/>
              </a:spcBef>
              <a:defRPr sz="3600" b="1">
                <a:solidFill>
                  <a:srgbClr val="963030"/>
                </a:solidFill>
                <a:latin typeface="Arial"/>
                <a:ea typeface="Arial"/>
                <a:cs typeface="Arial"/>
                <a:sym typeface="Arial"/>
              </a:defRPr>
            </a:pPr>
            <a:r>
              <a:t>Ако рад има DOI, обавезно га унесите.</a:t>
            </a:r>
            <a:endParaRPr>
              <a:solidFill>
                <a:srgbClr val="F3711E"/>
              </a:solidFill>
            </a:endParaRPr>
          </a:p>
          <a:p>
            <a:pPr algn="l" defTabSz="914400">
              <a:spcBef>
                <a:spcPts val="600"/>
              </a:spcBef>
              <a:defRPr sz="3600" b="1">
                <a:solidFill>
                  <a:srgbClr val="963030"/>
                </a:solidFill>
                <a:latin typeface="Arial"/>
                <a:ea typeface="Arial"/>
                <a:cs typeface="Arial"/>
                <a:sym typeface="Arial"/>
              </a:defRPr>
            </a:pPr>
            <a:r>
              <a:t>Обавезно унесите и ISBN, односно ISSN.</a:t>
            </a:r>
          </a:p>
        </p:txBody>
      </p:sp>
      <p:sp>
        <p:nvSpPr>
          <p:cNvPr id="316" name="Навођење идентификатора олакшава…"/>
          <p:cNvSpPr txBox="1"/>
          <p:nvPr/>
        </p:nvSpPr>
        <p:spPr>
          <a:xfrm>
            <a:off x="12934950" y="11323178"/>
            <a:ext cx="10401300" cy="1686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b="1">
                <a:solidFill>
                  <a:srgbClr val="963030"/>
                </a:solidFill>
                <a:latin typeface="Arial"/>
                <a:ea typeface="Arial"/>
                <a:cs typeface="Arial"/>
                <a:sym typeface="Arial"/>
              </a:defRPr>
            </a:pPr>
            <a:r>
              <a:t>Навођење идентификатора олакшава </a:t>
            </a:r>
            <a:endParaRPr>
              <a:solidFill>
                <a:srgbClr val="F3711E"/>
              </a:solidFill>
            </a:endParaRPr>
          </a:p>
          <a:p>
            <a:pPr algn="l" defTabSz="914400">
              <a:defRPr sz="3600" b="1">
                <a:solidFill>
                  <a:srgbClr val="963030"/>
                </a:solidFill>
                <a:latin typeface="Arial"/>
                <a:ea typeface="Arial"/>
                <a:cs typeface="Arial"/>
                <a:sym typeface="Arial"/>
              </a:defRPr>
            </a:pPr>
            <a:r>
              <a:t>проналажење и идентификацију </a:t>
            </a:r>
            <a:endParaRPr>
              <a:solidFill>
                <a:srgbClr val="F3711E"/>
              </a:solidFill>
            </a:endParaRPr>
          </a:p>
          <a:p>
            <a:pPr algn="l" defTabSz="914400">
              <a:defRPr sz="3600" b="1">
                <a:solidFill>
                  <a:srgbClr val="963030"/>
                </a:solidFill>
                <a:latin typeface="Arial"/>
                <a:ea typeface="Arial"/>
                <a:cs typeface="Arial"/>
                <a:sym typeface="Arial"/>
              </a:defRPr>
            </a:pPr>
            <a:r>
              <a:t>документа. </a:t>
            </a:r>
          </a:p>
        </p:txBody>
      </p:sp>
      <p:sp>
        <p:nvSpPr>
          <p:cNvPr id="317" name="Идентификатори"/>
          <p:cNvSpPr txBox="1"/>
          <p:nvPr/>
        </p:nvSpPr>
        <p:spPr>
          <a:xfrm>
            <a:off x="12699999" y="454886"/>
            <a:ext cx="5497539" cy="817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000" b="1">
                <a:solidFill>
                  <a:srgbClr val="963030"/>
                </a:solidFill>
                <a:latin typeface="Arial"/>
                <a:ea typeface="Arial"/>
                <a:cs typeface="Arial"/>
                <a:sym typeface="Arial"/>
              </a:defRPr>
            </a:lvl1pPr>
          </a:lstStyle>
          <a:p>
            <a:r>
              <a:t>Идентификатори</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Screenshot 2021-05-16 at 16.22.27.png" descr="Screenshot 2021-05-16 at 16.22.27.png"/>
          <p:cNvPicPr>
            <a:picLocks noChangeAspect="1"/>
          </p:cNvPicPr>
          <p:nvPr/>
        </p:nvPicPr>
        <p:blipFill>
          <a:blip r:embed="rId2"/>
          <a:stretch>
            <a:fillRect/>
          </a:stretch>
        </p:blipFill>
        <p:spPr>
          <a:xfrm>
            <a:off x="520700" y="1022350"/>
            <a:ext cx="10439400" cy="7353300"/>
          </a:xfrm>
          <a:prstGeom prst="rect">
            <a:avLst/>
          </a:prstGeom>
          <a:ln w="12700">
            <a:miter lim="400000"/>
          </a:ln>
        </p:spPr>
      </p:pic>
      <p:sp>
        <p:nvSpPr>
          <p:cNvPr id="320" name="Тип документа"/>
          <p:cNvSpPr txBox="1"/>
          <p:nvPr/>
        </p:nvSpPr>
        <p:spPr>
          <a:xfrm>
            <a:off x="775989" y="174240"/>
            <a:ext cx="9928822" cy="718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42900" indent="-342900" algn="l" defTabSz="914400">
              <a:lnSpc>
                <a:spcPct val="80000"/>
              </a:lnSpc>
              <a:spcBef>
                <a:spcPts val="400"/>
              </a:spcBef>
              <a:defRPr sz="4400" b="1">
                <a:solidFill>
                  <a:srgbClr val="963030"/>
                </a:solidFill>
                <a:latin typeface="Arial"/>
                <a:ea typeface="Arial"/>
                <a:cs typeface="Arial"/>
                <a:sym typeface="Arial"/>
              </a:defRPr>
            </a:lvl1pPr>
          </a:lstStyle>
          <a:p>
            <a:r>
              <a:t>Тип документа</a:t>
            </a:r>
          </a:p>
        </p:txBody>
      </p:sp>
      <p:pic>
        <p:nvPicPr>
          <p:cNvPr id="321" name="Screenshot 2021-05-16 at 16.21.54.png" descr="Screenshot 2021-05-16 at 16.21.54.png"/>
          <p:cNvPicPr>
            <a:picLocks noChangeAspect="1"/>
          </p:cNvPicPr>
          <p:nvPr/>
        </p:nvPicPr>
        <p:blipFill>
          <a:blip r:embed="rId3"/>
          <a:stretch>
            <a:fillRect/>
          </a:stretch>
        </p:blipFill>
        <p:spPr>
          <a:xfrm>
            <a:off x="539750" y="10998200"/>
            <a:ext cx="10401300" cy="2235200"/>
          </a:xfrm>
          <a:prstGeom prst="rect">
            <a:avLst/>
          </a:prstGeom>
          <a:ln w="12700">
            <a:miter lim="400000"/>
          </a:ln>
        </p:spPr>
      </p:pic>
      <p:sp>
        <p:nvSpPr>
          <p:cNvPr id="322" name="Осим наведених, могу се депоновати и други типови  докумената, као што су презентације, табеларни прикази,  итд. У том случају, треба изабрати  тип „остало“.  Наведена типологија докумената усклађена је са OpenAIRE 3.0 смерницама за дигиталне репозиториј"/>
          <p:cNvSpPr txBox="1"/>
          <p:nvPr/>
        </p:nvSpPr>
        <p:spPr>
          <a:xfrm>
            <a:off x="648294" y="8752110"/>
            <a:ext cx="10184212" cy="1869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1200"/>
              </a:spcBef>
              <a:defRPr b="1">
                <a:solidFill>
                  <a:srgbClr val="963030"/>
                </a:solidFill>
                <a:latin typeface="Arial"/>
                <a:ea typeface="Arial"/>
                <a:cs typeface="Arial"/>
                <a:sym typeface="Arial"/>
              </a:defRPr>
            </a:pPr>
            <a:r>
              <a:rPr dirty="0" err="1"/>
              <a:t>Осим</a:t>
            </a:r>
            <a:r>
              <a:rPr dirty="0"/>
              <a:t> </a:t>
            </a:r>
            <a:r>
              <a:rPr dirty="0" err="1"/>
              <a:t>наведених</a:t>
            </a:r>
            <a:r>
              <a:rPr dirty="0"/>
              <a:t>, </a:t>
            </a:r>
            <a:r>
              <a:rPr dirty="0" err="1"/>
              <a:t>могу</a:t>
            </a:r>
            <a:r>
              <a:rPr dirty="0"/>
              <a:t> </a:t>
            </a:r>
            <a:r>
              <a:rPr dirty="0" err="1"/>
              <a:t>се</a:t>
            </a:r>
            <a:r>
              <a:rPr dirty="0"/>
              <a:t> </a:t>
            </a:r>
            <a:r>
              <a:rPr dirty="0" err="1"/>
              <a:t>депоновати</a:t>
            </a:r>
            <a:r>
              <a:rPr dirty="0"/>
              <a:t> и </a:t>
            </a:r>
            <a:r>
              <a:rPr dirty="0" err="1"/>
              <a:t>други</a:t>
            </a:r>
            <a:r>
              <a:rPr dirty="0"/>
              <a:t> </a:t>
            </a:r>
            <a:r>
              <a:rPr dirty="0" err="1"/>
              <a:t>типови</a:t>
            </a:r>
            <a:r>
              <a:rPr dirty="0"/>
              <a:t> </a:t>
            </a:r>
            <a:br>
              <a:rPr dirty="0"/>
            </a:br>
            <a:r>
              <a:rPr dirty="0" err="1"/>
              <a:t>докумената</a:t>
            </a:r>
            <a:r>
              <a:rPr dirty="0"/>
              <a:t>, </a:t>
            </a:r>
            <a:r>
              <a:rPr dirty="0" err="1"/>
              <a:t>као</a:t>
            </a:r>
            <a:r>
              <a:rPr dirty="0"/>
              <a:t> </a:t>
            </a:r>
            <a:r>
              <a:rPr dirty="0" err="1"/>
              <a:t>што</a:t>
            </a:r>
            <a:r>
              <a:rPr dirty="0"/>
              <a:t> </a:t>
            </a:r>
            <a:r>
              <a:rPr dirty="0" err="1"/>
              <a:t>су</a:t>
            </a:r>
            <a:r>
              <a:rPr dirty="0"/>
              <a:t> </a:t>
            </a:r>
            <a:r>
              <a:rPr dirty="0" err="1"/>
              <a:t>презентације</a:t>
            </a:r>
            <a:r>
              <a:rPr dirty="0"/>
              <a:t>, </a:t>
            </a:r>
            <a:r>
              <a:rPr dirty="0" err="1"/>
              <a:t>табеларни</a:t>
            </a:r>
            <a:r>
              <a:rPr dirty="0"/>
              <a:t> </a:t>
            </a:r>
            <a:r>
              <a:rPr dirty="0" err="1"/>
              <a:t>прикази</a:t>
            </a:r>
            <a:r>
              <a:rPr dirty="0"/>
              <a:t>, </a:t>
            </a:r>
            <a:br>
              <a:rPr dirty="0"/>
            </a:br>
            <a:r>
              <a:rPr dirty="0" err="1"/>
              <a:t>итд</a:t>
            </a:r>
            <a:r>
              <a:rPr dirty="0"/>
              <a:t>. У </a:t>
            </a:r>
            <a:r>
              <a:rPr dirty="0" err="1"/>
              <a:t>том</a:t>
            </a:r>
            <a:r>
              <a:rPr dirty="0"/>
              <a:t> </a:t>
            </a:r>
            <a:r>
              <a:rPr dirty="0" err="1"/>
              <a:t>случају</a:t>
            </a:r>
            <a:r>
              <a:rPr dirty="0"/>
              <a:t>, </a:t>
            </a:r>
            <a:r>
              <a:rPr dirty="0" err="1"/>
              <a:t>треба</a:t>
            </a:r>
            <a:r>
              <a:rPr dirty="0"/>
              <a:t> </a:t>
            </a:r>
            <a:r>
              <a:rPr dirty="0" err="1"/>
              <a:t>изабрати</a:t>
            </a:r>
            <a:r>
              <a:rPr dirty="0"/>
              <a:t>  </a:t>
            </a:r>
            <a:r>
              <a:rPr dirty="0" err="1"/>
              <a:t>тип</a:t>
            </a:r>
            <a:r>
              <a:rPr dirty="0"/>
              <a:t> „</a:t>
            </a:r>
            <a:r>
              <a:rPr dirty="0" err="1"/>
              <a:t>остало</a:t>
            </a:r>
            <a:r>
              <a:rPr dirty="0"/>
              <a:t>“. </a:t>
            </a:r>
            <a:br>
              <a:rPr dirty="0"/>
            </a:br>
            <a:r>
              <a:rPr dirty="0" err="1"/>
              <a:t>Наведена</a:t>
            </a:r>
            <a:r>
              <a:rPr dirty="0"/>
              <a:t> </a:t>
            </a:r>
            <a:r>
              <a:rPr dirty="0" err="1"/>
              <a:t>типологија</a:t>
            </a:r>
            <a:r>
              <a:rPr dirty="0"/>
              <a:t> </a:t>
            </a:r>
            <a:r>
              <a:rPr dirty="0" err="1"/>
              <a:t>докумената</a:t>
            </a:r>
            <a:r>
              <a:rPr dirty="0"/>
              <a:t> </a:t>
            </a:r>
            <a:r>
              <a:rPr dirty="0" err="1"/>
              <a:t>усклађена</a:t>
            </a:r>
            <a:r>
              <a:rPr dirty="0"/>
              <a:t> </a:t>
            </a:r>
            <a:r>
              <a:rPr dirty="0" err="1"/>
              <a:t>је</a:t>
            </a:r>
            <a:r>
              <a:rPr dirty="0"/>
              <a:t> </a:t>
            </a:r>
            <a:r>
              <a:rPr dirty="0" err="1"/>
              <a:t>са</a:t>
            </a:r>
            <a:r>
              <a:rPr dirty="0"/>
              <a:t> </a:t>
            </a:r>
            <a:r>
              <a:rPr dirty="0" err="1"/>
              <a:t>OpenAIRE</a:t>
            </a:r>
            <a:r>
              <a:rPr dirty="0"/>
              <a:t> 3.0 </a:t>
            </a:r>
            <a:r>
              <a:rPr dirty="0" err="1"/>
              <a:t>смерницама</a:t>
            </a:r>
            <a:r>
              <a:rPr dirty="0"/>
              <a:t> </a:t>
            </a:r>
            <a:r>
              <a:rPr dirty="0" err="1"/>
              <a:t>за</a:t>
            </a:r>
            <a:r>
              <a:rPr dirty="0"/>
              <a:t> </a:t>
            </a:r>
            <a:r>
              <a:rPr dirty="0" err="1"/>
              <a:t>дигиталне</a:t>
            </a:r>
            <a:r>
              <a:rPr dirty="0"/>
              <a:t> </a:t>
            </a:r>
            <a:r>
              <a:rPr dirty="0" err="1"/>
              <a:t>репозиторијуме</a:t>
            </a:r>
            <a:r>
              <a:rPr dirty="0"/>
              <a:t>.</a:t>
            </a:r>
          </a:p>
        </p:txBody>
      </p:sp>
      <p:pic>
        <p:nvPicPr>
          <p:cNvPr id="323" name="Screenshot 2021-05-16 at 16.21.27.png" descr="Screenshot 2021-05-16 at 16.21.27.png"/>
          <p:cNvPicPr>
            <a:picLocks noChangeAspect="1"/>
          </p:cNvPicPr>
          <p:nvPr/>
        </p:nvPicPr>
        <p:blipFill>
          <a:blip r:embed="rId4"/>
          <a:stretch>
            <a:fillRect/>
          </a:stretch>
        </p:blipFill>
        <p:spPr>
          <a:xfrm>
            <a:off x="12401550" y="1054100"/>
            <a:ext cx="10604500" cy="2006600"/>
          </a:xfrm>
          <a:prstGeom prst="rect">
            <a:avLst/>
          </a:prstGeom>
          <a:ln w="12700">
            <a:miter lim="400000"/>
          </a:ln>
        </p:spPr>
      </p:pic>
      <p:sp>
        <p:nvSpPr>
          <p:cNvPr id="324" name="Верзија публикације"/>
          <p:cNvSpPr txBox="1"/>
          <p:nvPr/>
        </p:nvSpPr>
        <p:spPr>
          <a:xfrm>
            <a:off x="12317411" y="186525"/>
            <a:ext cx="10184211" cy="69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spcBef>
                <a:spcPts val="600"/>
              </a:spcBef>
              <a:defRPr sz="4200" b="1">
                <a:solidFill>
                  <a:srgbClr val="963030"/>
                </a:solidFill>
                <a:latin typeface="Arial"/>
                <a:ea typeface="Arial"/>
                <a:cs typeface="Arial"/>
                <a:sym typeface="Arial"/>
              </a:defRPr>
            </a:lvl1pPr>
          </a:lstStyle>
          <a:p>
            <a:r>
              <a:t>Верзија публикације</a:t>
            </a:r>
          </a:p>
        </p:txBody>
      </p:sp>
      <p:sp>
        <p:nvSpPr>
          <p:cNvPr id="325" name="Може се депоновати више верзија исте публикације, нпр. објављена верзија, која никада неће бити јавно доступна, и рецензирани рукопис (истог рада) прихваћен за штампу, који ће бити јавно доступан.…"/>
          <p:cNvSpPr txBox="1"/>
          <p:nvPr/>
        </p:nvSpPr>
        <p:spPr>
          <a:xfrm>
            <a:off x="11509912" y="4904373"/>
            <a:ext cx="11799208" cy="690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600"/>
              </a:spcBef>
              <a:defRPr sz="3600" b="1">
                <a:solidFill>
                  <a:srgbClr val="963030"/>
                </a:solidFill>
                <a:latin typeface="Arial"/>
                <a:ea typeface="Arial"/>
                <a:cs typeface="Arial"/>
                <a:sym typeface="Arial"/>
              </a:defRPr>
            </a:pPr>
            <a:r>
              <a:rPr dirty="0" err="1"/>
              <a:t>Може</a:t>
            </a:r>
            <a:r>
              <a:rPr dirty="0"/>
              <a:t> </a:t>
            </a:r>
            <a:r>
              <a:rPr dirty="0" err="1"/>
              <a:t>се</a:t>
            </a:r>
            <a:r>
              <a:rPr dirty="0"/>
              <a:t> </a:t>
            </a:r>
            <a:r>
              <a:rPr dirty="0" err="1"/>
              <a:t>депоновати</a:t>
            </a:r>
            <a:r>
              <a:rPr dirty="0"/>
              <a:t> </a:t>
            </a:r>
            <a:r>
              <a:rPr dirty="0" err="1"/>
              <a:t>више</a:t>
            </a:r>
            <a:r>
              <a:rPr dirty="0"/>
              <a:t> </a:t>
            </a:r>
            <a:r>
              <a:rPr dirty="0" err="1"/>
              <a:t>верзија</a:t>
            </a:r>
            <a:r>
              <a:rPr dirty="0"/>
              <a:t> </a:t>
            </a:r>
            <a:r>
              <a:rPr dirty="0" err="1"/>
              <a:t>исте</a:t>
            </a:r>
            <a:r>
              <a:rPr lang="sr-Cyrl-RS" dirty="0"/>
              <a:t> </a:t>
            </a:r>
            <a:r>
              <a:rPr dirty="0" err="1"/>
              <a:t>публикације</a:t>
            </a:r>
            <a:r>
              <a:rPr dirty="0"/>
              <a:t>, </a:t>
            </a:r>
            <a:r>
              <a:rPr dirty="0" err="1"/>
              <a:t>нпр</a:t>
            </a:r>
            <a:r>
              <a:rPr dirty="0"/>
              <a:t>. </a:t>
            </a:r>
            <a:r>
              <a:rPr dirty="0" err="1"/>
              <a:t>објављена</a:t>
            </a:r>
            <a:r>
              <a:rPr dirty="0"/>
              <a:t> </a:t>
            </a:r>
            <a:r>
              <a:rPr dirty="0" err="1"/>
              <a:t>верзија</a:t>
            </a:r>
            <a:r>
              <a:rPr dirty="0"/>
              <a:t>, </a:t>
            </a:r>
            <a:r>
              <a:rPr dirty="0" err="1"/>
              <a:t>која</a:t>
            </a:r>
            <a:r>
              <a:rPr dirty="0"/>
              <a:t> </a:t>
            </a:r>
            <a:r>
              <a:rPr dirty="0" err="1"/>
              <a:t>никада</a:t>
            </a:r>
            <a:r>
              <a:rPr dirty="0"/>
              <a:t> </a:t>
            </a:r>
            <a:r>
              <a:rPr dirty="0" err="1"/>
              <a:t>неће</a:t>
            </a:r>
            <a:r>
              <a:rPr dirty="0"/>
              <a:t> </a:t>
            </a:r>
            <a:r>
              <a:rPr dirty="0" err="1"/>
              <a:t>бити</a:t>
            </a:r>
            <a:r>
              <a:rPr dirty="0"/>
              <a:t> </a:t>
            </a:r>
            <a:r>
              <a:rPr dirty="0" err="1"/>
              <a:t>јавно</a:t>
            </a:r>
            <a:r>
              <a:rPr dirty="0"/>
              <a:t> </a:t>
            </a:r>
            <a:r>
              <a:rPr dirty="0" err="1"/>
              <a:t>доступна</a:t>
            </a:r>
            <a:r>
              <a:rPr dirty="0"/>
              <a:t>, и </a:t>
            </a:r>
            <a:r>
              <a:rPr dirty="0" err="1"/>
              <a:t>рецензирани</a:t>
            </a:r>
            <a:r>
              <a:rPr dirty="0"/>
              <a:t> </a:t>
            </a:r>
            <a:r>
              <a:rPr dirty="0" err="1"/>
              <a:t>рукопис</a:t>
            </a:r>
            <a:r>
              <a:rPr dirty="0"/>
              <a:t> (</a:t>
            </a:r>
            <a:r>
              <a:rPr dirty="0" err="1"/>
              <a:t>истог</a:t>
            </a:r>
            <a:r>
              <a:rPr dirty="0"/>
              <a:t> </a:t>
            </a:r>
            <a:r>
              <a:rPr dirty="0" err="1"/>
              <a:t>рада</a:t>
            </a:r>
            <a:r>
              <a:rPr dirty="0"/>
              <a:t>) </a:t>
            </a:r>
            <a:r>
              <a:rPr dirty="0" err="1"/>
              <a:t>прихваћен</a:t>
            </a:r>
            <a:r>
              <a:rPr dirty="0"/>
              <a:t> </a:t>
            </a:r>
            <a:r>
              <a:rPr dirty="0" err="1"/>
              <a:t>за</a:t>
            </a:r>
            <a:r>
              <a:rPr dirty="0"/>
              <a:t> </a:t>
            </a:r>
            <a:r>
              <a:rPr dirty="0" err="1"/>
              <a:t>штампу</a:t>
            </a:r>
            <a:r>
              <a:rPr dirty="0"/>
              <a:t>, </a:t>
            </a:r>
            <a:r>
              <a:rPr dirty="0" err="1"/>
              <a:t>који</a:t>
            </a:r>
            <a:r>
              <a:rPr dirty="0"/>
              <a:t> </a:t>
            </a:r>
            <a:r>
              <a:rPr dirty="0" err="1"/>
              <a:t>ће</a:t>
            </a:r>
            <a:r>
              <a:rPr dirty="0"/>
              <a:t> </a:t>
            </a:r>
            <a:r>
              <a:rPr dirty="0" err="1"/>
              <a:t>бити</a:t>
            </a:r>
            <a:r>
              <a:rPr dirty="0"/>
              <a:t> </a:t>
            </a:r>
            <a:r>
              <a:rPr dirty="0" err="1"/>
              <a:t>јавно</a:t>
            </a:r>
            <a:r>
              <a:rPr dirty="0"/>
              <a:t> </a:t>
            </a:r>
            <a:r>
              <a:rPr dirty="0" err="1"/>
              <a:t>доступан</a:t>
            </a:r>
            <a:r>
              <a:rPr dirty="0"/>
              <a:t>.</a:t>
            </a:r>
            <a:endParaRPr dirty="0">
              <a:solidFill>
                <a:srgbClr val="F3711E"/>
              </a:solidFill>
            </a:endParaRPr>
          </a:p>
          <a:p>
            <a:pPr algn="l" defTabSz="914400">
              <a:spcBef>
                <a:spcPts val="600"/>
              </a:spcBef>
              <a:defRPr sz="3600" b="1">
                <a:solidFill>
                  <a:srgbClr val="963030"/>
                </a:solidFill>
                <a:latin typeface="Arial"/>
                <a:ea typeface="Arial"/>
                <a:cs typeface="Arial"/>
                <a:sym typeface="Arial"/>
              </a:defRPr>
            </a:pPr>
            <a:r>
              <a:rPr dirty="0" err="1"/>
              <a:t>Различите</a:t>
            </a:r>
            <a:r>
              <a:rPr dirty="0"/>
              <a:t> </a:t>
            </a:r>
            <a:r>
              <a:rPr dirty="0" err="1"/>
              <a:t>верзије</a:t>
            </a:r>
            <a:r>
              <a:rPr dirty="0"/>
              <a:t> </a:t>
            </a:r>
            <a:r>
              <a:rPr dirty="0" err="1"/>
              <a:t>депонују</a:t>
            </a:r>
            <a:r>
              <a:rPr dirty="0"/>
              <a:t> </a:t>
            </a:r>
            <a:r>
              <a:rPr dirty="0" err="1"/>
              <a:t>се</a:t>
            </a:r>
            <a:r>
              <a:rPr dirty="0"/>
              <a:t> </a:t>
            </a:r>
            <a:r>
              <a:rPr dirty="0" err="1"/>
              <a:t>посебно</a:t>
            </a:r>
            <a:r>
              <a:rPr dirty="0"/>
              <a:t>, а у</a:t>
            </a:r>
            <a:r>
              <a:rPr lang="sr-Cyrl-RS" dirty="0"/>
              <a:t> </a:t>
            </a:r>
            <a:r>
              <a:rPr dirty="0" err="1"/>
              <a:t>метаподацима</a:t>
            </a:r>
            <a:r>
              <a:rPr dirty="0"/>
              <a:t> </a:t>
            </a:r>
            <a:r>
              <a:rPr dirty="0" err="1"/>
              <a:t>се</a:t>
            </a:r>
            <a:r>
              <a:rPr dirty="0"/>
              <a:t> </a:t>
            </a:r>
            <a:r>
              <a:rPr dirty="0" err="1"/>
              <a:t>наводи</a:t>
            </a:r>
            <a:r>
              <a:rPr dirty="0"/>
              <a:t> о </a:t>
            </a:r>
            <a:r>
              <a:rPr dirty="0" err="1"/>
              <a:t>којој</a:t>
            </a:r>
            <a:r>
              <a:rPr dirty="0"/>
              <a:t> </a:t>
            </a:r>
            <a:r>
              <a:rPr dirty="0" err="1"/>
              <a:t>верзији</a:t>
            </a:r>
            <a:r>
              <a:rPr dirty="0"/>
              <a:t> </a:t>
            </a:r>
            <a:r>
              <a:rPr dirty="0" err="1"/>
              <a:t>се</a:t>
            </a:r>
            <a:r>
              <a:rPr dirty="0"/>
              <a:t> </a:t>
            </a:r>
            <a:r>
              <a:rPr dirty="0" err="1"/>
              <a:t>ради</a:t>
            </a:r>
            <a:r>
              <a:rPr dirty="0"/>
              <a:t>.</a:t>
            </a:r>
            <a:endParaRPr dirty="0">
              <a:solidFill>
                <a:srgbClr val="F3711E"/>
              </a:solidFill>
            </a:endParaRPr>
          </a:p>
          <a:p>
            <a:pPr algn="l" defTabSz="914400">
              <a:spcBef>
                <a:spcPts val="600"/>
              </a:spcBef>
              <a:defRPr sz="3600" b="1">
                <a:solidFill>
                  <a:srgbClr val="963030"/>
                </a:solidFill>
                <a:latin typeface="Arial"/>
                <a:ea typeface="Arial"/>
                <a:cs typeface="Arial"/>
                <a:sym typeface="Arial"/>
              </a:defRPr>
            </a:pPr>
            <a:r>
              <a:rPr dirty="0" err="1"/>
              <a:t>Која</a:t>
            </a:r>
            <a:r>
              <a:rPr dirty="0"/>
              <a:t> </a:t>
            </a:r>
            <a:r>
              <a:rPr dirty="0" err="1"/>
              <a:t>верзија</a:t>
            </a:r>
            <a:r>
              <a:rPr dirty="0"/>
              <a:t> </a:t>
            </a:r>
            <a:r>
              <a:rPr dirty="0" err="1"/>
              <a:t>сме</a:t>
            </a:r>
            <a:r>
              <a:rPr dirty="0"/>
              <a:t> </a:t>
            </a:r>
            <a:r>
              <a:rPr dirty="0" err="1"/>
              <a:t>бити</a:t>
            </a:r>
            <a:r>
              <a:rPr dirty="0"/>
              <a:t> </a:t>
            </a:r>
            <a:r>
              <a:rPr dirty="0" err="1"/>
              <a:t>јавно</a:t>
            </a:r>
            <a:r>
              <a:rPr dirty="0"/>
              <a:t> </a:t>
            </a:r>
            <a:r>
              <a:rPr dirty="0" err="1"/>
              <a:t>доступна</a:t>
            </a:r>
            <a:r>
              <a:rPr dirty="0"/>
              <a:t> </a:t>
            </a:r>
            <a:r>
              <a:rPr dirty="0" err="1"/>
              <a:t>најчешће</a:t>
            </a:r>
            <a:r>
              <a:rPr dirty="0"/>
              <a:t> </a:t>
            </a:r>
            <a:br>
              <a:rPr dirty="0"/>
            </a:br>
            <a:r>
              <a:rPr dirty="0" err="1"/>
              <a:t>зависи</a:t>
            </a:r>
            <a:r>
              <a:rPr dirty="0"/>
              <a:t> </a:t>
            </a:r>
            <a:r>
              <a:rPr dirty="0" err="1"/>
              <a:t>од</a:t>
            </a:r>
            <a:r>
              <a:rPr dirty="0"/>
              <a:t> </a:t>
            </a:r>
            <a:r>
              <a:rPr dirty="0" err="1"/>
              <a:t>политике</a:t>
            </a:r>
            <a:r>
              <a:rPr dirty="0"/>
              <a:t> </a:t>
            </a:r>
            <a:r>
              <a:rPr dirty="0" err="1"/>
              <a:t>издавача</a:t>
            </a:r>
            <a:r>
              <a:rPr dirty="0"/>
              <a:t>. </a:t>
            </a:r>
            <a:r>
              <a:rPr dirty="0" err="1"/>
              <a:t>Ти</a:t>
            </a:r>
            <a:r>
              <a:rPr dirty="0"/>
              <a:t> </a:t>
            </a:r>
            <a:r>
              <a:rPr dirty="0" err="1"/>
              <a:t>подаци</a:t>
            </a:r>
            <a:r>
              <a:rPr dirty="0"/>
              <a:t> </a:t>
            </a:r>
            <a:r>
              <a:rPr dirty="0" err="1"/>
              <a:t>се</a:t>
            </a:r>
            <a:r>
              <a:rPr dirty="0"/>
              <a:t> </a:t>
            </a:r>
            <a:r>
              <a:rPr dirty="0" err="1"/>
              <a:t>могу</a:t>
            </a:r>
            <a:r>
              <a:rPr dirty="0"/>
              <a:t> </a:t>
            </a:r>
            <a:r>
              <a:rPr dirty="0" err="1"/>
              <a:t>наћи</a:t>
            </a:r>
            <a:r>
              <a:rPr dirty="0"/>
              <a:t> </a:t>
            </a:r>
            <a:r>
              <a:rPr dirty="0" err="1"/>
              <a:t>на</a:t>
            </a:r>
            <a:r>
              <a:rPr dirty="0"/>
              <a:t> </a:t>
            </a:r>
            <a:r>
              <a:rPr dirty="0" err="1"/>
              <a:t>сајту</a:t>
            </a:r>
            <a:r>
              <a:rPr dirty="0"/>
              <a:t> </a:t>
            </a:r>
            <a:r>
              <a:rPr dirty="0" err="1"/>
              <a:t>часописа</a:t>
            </a:r>
            <a:r>
              <a:rPr dirty="0"/>
              <a:t> (</a:t>
            </a:r>
            <a:r>
              <a:rPr dirty="0" err="1"/>
              <a:t>уређивачка</a:t>
            </a:r>
            <a:r>
              <a:rPr dirty="0"/>
              <a:t> </a:t>
            </a:r>
            <a:r>
              <a:rPr dirty="0" err="1"/>
              <a:t>политика</a:t>
            </a:r>
            <a:r>
              <a:rPr dirty="0"/>
              <a:t>, </a:t>
            </a:r>
            <a:r>
              <a:rPr dirty="0" err="1"/>
              <a:t>политика</a:t>
            </a:r>
            <a:r>
              <a:rPr dirty="0"/>
              <a:t> </a:t>
            </a:r>
            <a:r>
              <a:rPr lang="sr-Cyrl-RS" dirty="0"/>
              <a:t> </a:t>
            </a:r>
            <a:r>
              <a:rPr dirty="0" err="1"/>
              <a:t>самоархивирања</a:t>
            </a:r>
            <a:r>
              <a:rPr dirty="0"/>
              <a:t>, </a:t>
            </a:r>
            <a:r>
              <a:rPr dirty="0" err="1"/>
              <a:t>као</a:t>
            </a:r>
            <a:r>
              <a:rPr dirty="0"/>
              <a:t> и у </a:t>
            </a:r>
            <a:r>
              <a:rPr dirty="0" err="1"/>
              <a:t>бази</a:t>
            </a:r>
            <a:r>
              <a:rPr dirty="0"/>
              <a:t> </a:t>
            </a:r>
            <a:r>
              <a:rPr dirty="0" err="1"/>
              <a:t>података</a:t>
            </a:r>
            <a:r>
              <a:rPr dirty="0"/>
              <a:t> SHERPA/</a:t>
            </a:r>
            <a:r>
              <a:rPr dirty="0" err="1"/>
              <a:t>RoMEO</a:t>
            </a:r>
            <a:r>
              <a:rPr dirty="0"/>
              <a:t> (</a:t>
            </a:r>
            <a:r>
              <a:rPr u="sng" dirty="0">
                <a:solidFill>
                  <a:srgbClr val="0000FF"/>
                </a:solidFill>
                <a:uFill>
                  <a:solidFill>
                    <a:srgbClr val="0000FF"/>
                  </a:solidFill>
                </a:uFill>
                <a:hlinkClick r:id="rId5"/>
              </a:rPr>
              <a:t>https://v2.sherpa.ac.uk/romeo/</a:t>
            </a:r>
            <a:r>
              <a:rPr dirty="0"/>
              <a: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Screenshot 2021-05-16 at 16.30.24.png" descr="Screenshot 2021-05-16 at 16.30.24.png"/>
          <p:cNvPicPr>
            <a:picLocks noChangeAspect="1"/>
          </p:cNvPicPr>
          <p:nvPr/>
        </p:nvPicPr>
        <p:blipFill>
          <a:blip r:embed="rId2"/>
          <a:stretch>
            <a:fillRect/>
          </a:stretch>
        </p:blipFill>
        <p:spPr>
          <a:xfrm>
            <a:off x="12700" y="184150"/>
            <a:ext cx="12915903" cy="13483466"/>
          </a:xfrm>
          <a:prstGeom prst="rect">
            <a:avLst/>
          </a:prstGeom>
          <a:ln w="12700">
            <a:miter lim="400000"/>
          </a:ln>
        </p:spPr>
      </p:pic>
      <p:sp>
        <p:nvSpPr>
          <p:cNvPr id="328" name="Arrow"/>
          <p:cNvSpPr/>
          <p:nvPr/>
        </p:nvSpPr>
        <p:spPr>
          <a:xfrm>
            <a:off x="7701811" y="776242"/>
            <a:ext cx="5166896" cy="1364923"/>
          </a:xfrm>
          <a:prstGeom prst="leftArrow">
            <a:avLst>
              <a:gd name="adj1" fmla="val 63948"/>
              <a:gd name="adj2" fmla="val 131443"/>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endParaRPr/>
          </a:p>
        </p:txBody>
      </p:sp>
      <p:sp>
        <p:nvSpPr>
          <p:cNvPr id="329" name="Други корак"/>
          <p:cNvSpPr txBox="1"/>
          <p:nvPr/>
        </p:nvSpPr>
        <p:spPr>
          <a:xfrm>
            <a:off x="9648753" y="1185743"/>
            <a:ext cx="2453241" cy="545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defRPr sz="3100" b="1">
                <a:solidFill>
                  <a:srgbClr val="FFFFFF"/>
                </a:solidFill>
                <a:latin typeface="Arial"/>
                <a:ea typeface="Arial"/>
                <a:cs typeface="Arial"/>
                <a:sym typeface="Arial"/>
              </a:defRPr>
            </a:lvl1pPr>
          </a:lstStyle>
          <a:p>
            <a:r>
              <a:rPr dirty="0" err="1"/>
              <a:t>Други</a:t>
            </a:r>
            <a:r>
              <a:rPr dirty="0"/>
              <a:t> </a:t>
            </a:r>
            <a:r>
              <a:rPr dirty="0" err="1"/>
              <a:t>корак</a:t>
            </a:r>
            <a:endParaRPr dirty="0"/>
          </a:p>
        </p:txBody>
      </p:sp>
      <p:sp>
        <p:nvSpPr>
          <p:cNvPr id="330" name="Ако публикација има апстракте на више  језика, сви се могу унети зато што је поље  поновљиво.…"/>
          <p:cNvSpPr txBox="1"/>
          <p:nvPr/>
        </p:nvSpPr>
        <p:spPr>
          <a:xfrm>
            <a:off x="13334999" y="2066760"/>
            <a:ext cx="10095907" cy="9248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571500" indent="-571500" algn="just" defTabSz="914400">
              <a:spcBef>
                <a:spcPts val="300"/>
              </a:spcBef>
              <a:buFont typeface="Arial" panose="020B0604020202020204" pitchFamily="34" charset="0"/>
              <a:buChar char="•"/>
              <a:defRPr sz="3600" b="1">
                <a:solidFill>
                  <a:srgbClr val="963030"/>
                </a:solidFill>
                <a:latin typeface="Arial"/>
                <a:ea typeface="Arial"/>
                <a:cs typeface="Arial"/>
                <a:sym typeface="Arial"/>
              </a:defRPr>
            </a:pPr>
            <a:r>
              <a:rPr dirty="0" err="1"/>
              <a:t>Ако</a:t>
            </a:r>
            <a:r>
              <a:rPr dirty="0"/>
              <a:t> </a:t>
            </a:r>
            <a:r>
              <a:rPr dirty="0" err="1"/>
              <a:t>публикација</a:t>
            </a:r>
            <a:r>
              <a:rPr dirty="0"/>
              <a:t> </a:t>
            </a:r>
            <a:r>
              <a:rPr dirty="0" err="1"/>
              <a:t>има</a:t>
            </a:r>
            <a:r>
              <a:rPr dirty="0"/>
              <a:t> </a:t>
            </a:r>
            <a:r>
              <a:rPr dirty="0" err="1"/>
              <a:t>апстракте</a:t>
            </a:r>
            <a:r>
              <a:rPr dirty="0"/>
              <a:t> </a:t>
            </a:r>
            <a:r>
              <a:rPr dirty="0" err="1"/>
              <a:t>на</a:t>
            </a:r>
            <a:r>
              <a:rPr dirty="0"/>
              <a:t> </a:t>
            </a:r>
            <a:r>
              <a:rPr dirty="0" err="1"/>
              <a:t>више</a:t>
            </a:r>
            <a:r>
              <a:rPr dirty="0"/>
              <a:t> </a:t>
            </a:r>
            <a:br>
              <a:rPr dirty="0"/>
            </a:br>
            <a:r>
              <a:rPr dirty="0" err="1"/>
              <a:t>језика</a:t>
            </a:r>
            <a:r>
              <a:rPr dirty="0"/>
              <a:t>, </a:t>
            </a:r>
            <a:r>
              <a:rPr dirty="0" err="1"/>
              <a:t>сви</a:t>
            </a:r>
            <a:r>
              <a:rPr dirty="0"/>
              <a:t> </a:t>
            </a:r>
            <a:r>
              <a:rPr dirty="0" err="1"/>
              <a:t>се</a:t>
            </a:r>
            <a:r>
              <a:rPr dirty="0"/>
              <a:t> </a:t>
            </a:r>
            <a:r>
              <a:rPr dirty="0" err="1"/>
              <a:t>могу</a:t>
            </a:r>
            <a:r>
              <a:rPr dirty="0"/>
              <a:t> </a:t>
            </a:r>
            <a:r>
              <a:rPr dirty="0" err="1"/>
              <a:t>унети</a:t>
            </a:r>
            <a:r>
              <a:rPr dirty="0"/>
              <a:t> </a:t>
            </a:r>
            <a:r>
              <a:rPr dirty="0" err="1"/>
              <a:t>зато</a:t>
            </a:r>
            <a:r>
              <a:rPr dirty="0"/>
              <a:t> </a:t>
            </a:r>
            <a:r>
              <a:rPr dirty="0" err="1"/>
              <a:t>што</a:t>
            </a:r>
            <a:r>
              <a:rPr dirty="0"/>
              <a:t> </a:t>
            </a:r>
            <a:r>
              <a:rPr dirty="0" err="1"/>
              <a:t>је</a:t>
            </a:r>
            <a:r>
              <a:rPr lang="sr-Latn-RS" dirty="0"/>
              <a:t> </a:t>
            </a:r>
            <a:r>
              <a:rPr dirty="0" err="1"/>
              <a:t>поље</a:t>
            </a:r>
            <a:r>
              <a:rPr dirty="0"/>
              <a:t> </a:t>
            </a:r>
            <a:r>
              <a:rPr dirty="0" err="1"/>
              <a:t>поновљиво</a:t>
            </a:r>
            <a:r>
              <a:rPr dirty="0"/>
              <a:t>.</a:t>
            </a:r>
            <a:endParaRPr lang="sr-Latn-RS" dirty="0"/>
          </a:p>
          <a:p>
            <a:pPr algn="just" defTabSz="914400">
              <a:spcBef>
                <a:spcPts val="300"/>
              </a:spcBef>
              <a:defRPr sz="3600" b="1">
                <a:solidFill>
                  <a:srgbClr val="963030"/>
                </a:solidFill>
                <a:latin typeface="Arial"/>
                <a:ea typeface="Arial"/>
                <a:cs typeface="Arial"/>
                <a:sym typeface="Arial"/>
              </a:defRPr>
            </a:pPr>
            <a:endParaRPr dirty="0">
              <a:solidFill>
                <a:srgbClr val="F3711E"/>
              </a:solidFill>
            </a:endParaRPr>
          </a:p>
          <a:p>
            <a:pPr marL="571500" indent="-571500" algn="just" defTabSz="914400">
              <a:spcBef>
                <a:spcPts val="300"/>
              </a:spcBef>
              <a:buFont typeface="Arial" panose="020B0604020202020204" pitchFamily="34" charset="0"/>
              <a:buChar char="•"/>
              <a:defRPr sz="3600" b="1">
                <a:solidFill>
                  <a:srgbClr val="963030"/>
                </a:solidFill>
                <a:latin typeface="Arial"/>
                <a:ea typeface="Arial"/>
                <a:cs typeface="Arial"/>
                <a:sym typeface="Arial"/>
              </a:defRPr>
            </a:pPr>
            <a:r>
              <a:rPr dirty="0" err="1"/>
              <a:t>Ако</a:t>
            </a:r>
            <a:r>
              <a:rPr dirty="0"/>
              <a:t> </a:t>
            </a:r>
            <a:r>
              <a:rPr dirty="0" err="1"/>
              <a:t>публикација</a:t>
            </a:r>
            <a:r>
              <a:rPr dirty="0"/>
              <a:t> </a:t>
            </a:r>
            <a:r>
              <a:rPr dirty="0" err="1"/>
              <a:t>нема</a:t>
            </a:r>
            <a:r>
              <a:rPr dirty="0"/>
              <a:t> </a:t>
            </a:r>
            <a:r>
              <a:rPr dirty="0" err="1"/>
              <a:t>апстракт</a:t>
            </a:r>
            <a:r>
              <a:rPr dirty="0"/>
              <a:t>, у </a:t>
            </a:r>
            <a:r>
              <a:rPr dirty="0" err="1"/>
              <a:t>ово</a:t>
            </a:r>
            <a:r>
              <a:rPr dirty="0"/>
              <a:t> </a:t>
            </a:r>
            <a:r>
              <a:rPr dirty="0" err="1"/>
              <a:t>поље</a:t>
            </a:r>
            <a:r>
              <a:rPr dirty="0"/>
              <a:t> </a:t>
            </a:r>
            <a:r>
              <a:rPr dirty="0" err="1"/>
              <a:t>се</a:t>
            </a:r>
            <a:r>
              <a:rPr dirty="0"/>
              <a:t> </a:t>
            </a:r>
            <a:r>
              <a:rPr dirty="0" err="1"/>
              <a:t>могу</a:t>
            </a:r>
            <a:r>
              <a:rPr dirty="0"/>
              <a:t> </a:t>
            </a:r>
            <a:r>
              <a:rPr dirty="0" err="1"/>
              <a:t>уносити</a:t>
            </a:r>
            <a:r>
              <a:rPr dirty="0"/>
              <a:t> и </a:t>
            </a:r>
            <a:r>
              <a:rPr dirty="0" err="1"/>
              <a:t>друге</a:t>
            </a:r>
            <a:r>
              <a:rPr dirty="0"/>
              <a:t> </a:t>
            </a:r>
            <a:r>
              <a:rPr dirty="0" err="1"/>
              <a:t>врсте</a:t>
            </a:r>
            <a:r>
              <a:rPr dirty="0"/>
              <a:t> </a:t>
            </a:r>
            <a:r>
              <a:rPr dirty="0" err="1"/>
              <a:t>описа</a:t>
            </a:r>
            <a:r>
              <a:rPr dirty="0"/>
              <a:t> </a:t>
            </a:r>
            <a:r>
              <a:rPr lang="sr-Latn-RS" dirty="0"/>
              <a:t> </a:t>
            </a:r>
            <a:r>
              <a:rPr dirty="0" err="1"/>
              <a:t>садржаја</a:t>
            </a:r>
            <a:r>
              <a:rPr dirty="0"/>
              <a:t> </a:t>
            </a:r>
            <a:r>
              <a:rPr dirty="0" err="1"/>
              <a:t>публикације</a:t>
            </a:r>
            <a:r>
              <a:rPr dirty="0"/>
              <a:t>.</a:t>
            </a:r>
            <a:endParaRPr dirty="0">
              <a:solidFill>
                <a:srgbClr val="F3711E"/>
              </a:solidFill>
            </a:endParaRPr>
          </a:p>
          <a:p>
            <a:pPr algn="just" defTabSz="914400">
              <a:spcBef>
                <a:spcPts val="700"/>
              </a:spcBef>
              <a:defRPr sz="3600" b="1">
                <a:solidFill>
                  <a:srgbClr val="963030"/>
                </a:solidFill>
                <a:latin typeface="Arial"/>
                <a:ea typeface="Arial"/>
                <a:cs typeface="Arial"/>
                <a:sym typeface="Arial"/>
              </a:defRPr>
            </a:pPr>
            <a:endParaRPr dirty="0">
              <a:solidFill>
                <a:srgbClr val="F3711E"/>
              </a:solidFill>
            </a:endParaRPr>
          </a:p>
          <a:p>
            <a:pPr marL="571500" indent="-571500" algn="just" defTabSz="914400">
              <a:spcBef>
                <a:spcPts val="300"/>
              </a:spcBef>
              <a:buFont typeface="Arial" panose="020B0604020202020204" pitchFamily="34" charset="0"/>
              <a:buChar char="•"/>
              <a:defRPr sz="3600" b="1">
                <a:solidFill>
                  <a:srgbClr val="963030"/>
                </a:solidFill>
                <a:latin typeface="Arial"/>
                <a:ea typeface="Arial"/>
                <a:cs typeface="Arial"/>
                <a:sym typeface="Arial"/>
              </a:defRPr>
            </a:pPr>
            <a:r>
              <a:rPr dirty="0" err="1"/>
              <a:t>Кључне</a:t>
            </a:r>
            <a:r>
              <a:rPr dirty="0"/>
              <a:t> </a:t>
            </a:r>
            <a:r>
              <a:rPr dirty="0" err="1"/>
              <a:t>речи</a:t>
            </a:r>
            <a:r>
              <a:rPr dirty="0"/>
              <a:t> </a:t>
            </a:r>
            <a:r>
              <a:rPr dirty="0" err="1"/>
              <a:t>обавезно</a:t>
            </a:r>
            <a:r>
              <a:rPr dirty="0"/>
              <a:t> </a:t>
            </a:r>
            <a:r>
              <a:rPr dirty="0" err="1"/>
              <a:t>уносите</a:t>
            </a:r>
            <a:r>
              <a:rPr dirty="0"/>
              <a:t> </a:t>
            </a:r>
            <a:r>
              <a:rPr dirty="0" err="1"/>
              <a:t>једну</a:t>
            </a:r>
            <a:r>
              <a:rPr dirty="0"/>
              <a:t> </a:t>
            </a:r>
            <a:r>
              <a:rPr dirty="0" err="1"/>
              <a:t>по</a:t>
            </a:r>
            <a:r>
              <a:rPr dirty="0"/>
              <a:t> </a:t>
            </a:r>
            <a:br>
              <a:rPr dirty="0"/>
            </a:br>
            <a:r>
              <a:rPr dirty="0" err="1"/>
              <a:t>једну</a:t>
            </a:r>
            <a:r>
              <a:rPr dirty="0"/>
              <a:t>! </a:t>
            </a:r>
            <a:r>
              <a:rPr dirty="0" err="1"/>
              <a:t>Кључне</a:t>
            </a:r>
            <a:r>
              <a:rPr dirty="0"/>
              <a:t> </a:t>
            </a:r>
            <a:r>
              <a:rPr dirty="0" err="1"/>
              <a:t>речи</a:t>
            </a:r>
            <a:r>
              <a:rPr dirty="0"/>
              <a:t> </a:t>
            </a:r>
            <a:r>
              <a:rPr dirty="0" err="1"/>
              <a:t>унесене</a:t>
            </a:r>
            <a:r>
              <a:rPr dirty="0"/>
              <a:t> у </a:t>
            </a:r>
            <a:r>
              <a:rPr dirty="0" err="1"/>
              <a:t>истом</a:t>
            </a:r>
            <a:r>
              <a:rPr dirty="0"/>
              <a:t> </a:t>
            </a:r>
            <a:r>
              <a:rPr dirty="0" err="1"/>
              <a:t>низу</a:t>
            </a:r>
            <a:r>
              <a:rPr dirty="0"/>
              <a:t> </a:t>
            </a:r>
            <a:r>
              <a:rPr lang="sr-Latn-RS" dirty="0"/>
              <a:t> </a:t>
            </a:r>
            <a:r>
              <a:rPr dirty="0" err="1"/>
              <a:t>видеће</a:t>
            </a:r>
            <a:r>
              <a:rPr dirty="0"/>
              <a:t> </a:t>
            </a:r>
            <a:r>
              <a:rPr dirty="0" err="1"/>
              <a:t>се</a:t>
            </a:r>
            <a:r>
              <a:rPr dirty="0"/>
              <a:t> </a:t>
            </a:r>
            <a:r>
              <a:rPr dirty="0" err="1"/>
              <a:t>као</a:t>
            </a:r>
            <a:r>
              <a:rPr dirty="0"/>
              <a:t> </a:t>
            </a:r>
            <a:r>
              <a:rPr dirty="0" err="1"/>
              <a:t>једна</a:t>
            </a:r>
            <a:r>
              <a:rPr dirty="0"/>
              <a:t> </a:t>
            </a:r>
            <a:r>
              <a:rPr dirty="0" err="1"/>
              <a:t>кључна</a:t>
            </a:r>
            <a:r>
              <a:rPr dirty="0"/>
              <a:t> </a:t>
            </a:r>
            <a:r>
              <a:rPr dirty="0" err="1"/>
              <a:t>реч</a:t>
            </a:r>
            <a:r>
              <a:rPr dirty="0"/>
              <a:t>.</a:t>
            </a:r>
            <a:endParaRPr lang="sr-Latn-RS" dirty="0"/>
          </a:p>
          <a:p>
            <a:pPr algn="just" defTabSz="914400">
              <a:spcBef>
                <a:spcPts val="300"/>
              </a:spcBef>
              <a:defRPr sz="3600" b="1">
                <a:solidFill>
                  <a:srgbClr val="963030"/>
                </a:solidFill>
                <a:latin typeface="Arial"/>
                <a:ea typeface="Arial"/>
                <a:cs typeface="Arial"/>
                <a:sym typeface="Arial"/>
              </a:defRPr>
            </a:pPr>
            <a:endParaRPr dirty="0">
              <a:solidFill>
                <a:srgbClr val="F3711E"/>
              </a:solidFill>
            </a:endParaRPr>
          </a:p>
          <a:p>
            <a:pPr marL="571500" indent="-571500" algn="just" defTabSz="914400">
              <a:spcBef>
                <a:spcPts val="300"/>
              </a:spcBef>
              <a:buFont typeface="Arial" panose="020B0604020202020204" pitchFamily="34" charset="0"/>
              <a:buChar char="•"/>
              <a:defRPr sz="3600" b="1">
                <a:solidFill>
                  <a:srgbClr val="963030"/>
                </a:solidFill>
                <a:latin typeface="Arial"/>
                <a:ea typeface="Arial"/>
                <a:cs typeface="Arial"/>
                <a:sym typeface="Arial"/>
              </a:defRPr>
            </a:pPr>
            <a:r>
              <a:rPr dirty="0" err="1"/>
              <a:t>Кључне</a:t>
            </a:r>
            <a:r>
              <a:rPr dirty="0"/>
              <a:t> </a:t>
            </a:r>
            <a:r>
              <a:rPr dirty="0" err="1"/>
              <a:t>речи</a:t>
            </a:r>
            <a:r>
              <a:rPr dirty="0"/>
              <a:t> </a:t>
            </a:r>
            <a:r>
              <a:rPr dirty="0" err="1"/>
              <a:t>се</a:t>
            </a:r>
            <a:r>
              <a:rPr dirty="0"/>
              <a:t> </a:t>
            </a:r>
            <a:r>
              <a:rPr dirty="0" err="1"/>
              <a:t>могу</a:t>
            </a:r>
            <a:r>
              <a:rPr dirty="0"/>
              <a:t> </a:t>
            </a:r>
            <a:r>
              <a:rPr dirty="0" err="1"/>
              <a:t>уносити</a:t>
            </a:r>
            <a:r>
              <a:rPr dirty="0"/>
              <a:t> </a:t>
            </a:r>
            <a:r>
              <a:rPr dirty="0" err="1"/>
              <a:t>на</a:t>
            </a:r>
            <a:r>
              <a:rPr lang="sr-Latn-RS" dirty="0"/>
              <a:t> </a:t>
            </a:r>
            <a:r>
              <a:rPr dirty="0" err="1"/>
              <a:t>различитим</a:t>
            </a:r>
            <a:r>
              <a:rPr dirty="0"/>
              <a:t> </a:t>
            </a:r>
            <a:r>
              <a:rPr dirty="0" err="1"/>
              <a:t>језицима</a:t>
            </a:r>
            <a:r>
              <a:rPr dirty="0"/>
              <a:t>.</a:t>
            </a:r>
            <a:r>
              <a:rPr lang="sr-Latn-RS" dirty="0">
                <a:solidFill>
                  <a:srgbClr val="F3711E"/>
                </a:solidFill>
              </a:rPr>
              <a:t> </a:t>
            </a:r>
            <a:r>
              <a:rPr dirty="0" err="1"/>
              <a:t>Препоручујемо</a:t>
            </a:r>
            <a:r>
              <a:rPr dirty="0"/>
              <a:t> </a:t>
            </a:r>
            <a:r>
              <a:rPr dirty="0" err="1"/>
              <a:t>да</a:t>
            </a:r>
            <a:r>
              <a:rPr dirty="0"/>
              <a:t> </a:t>
            </a:r>
            <a:r>
              <a:rPr dirty="0" err="1"/>
              <a:t>унесете</a:t>
            </a:r>
            <a:r>
              <a:rPr dirty="0"/>
              <a:t> </a:t>
            </a:r>
            <a:r>
              <a:rPr dirty="0" err="1"/>
              <a:t>кључне</a:t>
            </a:r>
            <a:r>
              <a:rPr dirty="0"/>
              <a:t> </a:t>
            </a:r>
            <a:r>
              <a:rPr dirty="0" err="1"/>
              <a:t>речи</a:t>
            </a:r>
            <a:r>
              <a:rPr dirty="0"/>
              <a:t> </a:t>
            </a:r>
            <a:r>
              <a:rPr dirty="0" err="1"/>
              <a:t>на</a:t>
            </a:r>
            <a:r>
              <a:rPr dirty="0"/>
              <a:t> </a:t>
            </a:r>
            <a:r>
              <a:rPr dirty="0" err="1"/>
              <a:t>енглеском</a:t>
            </a:r>
            <a:r>
              <a:rPr dirty="0"/>
              <a:t>, </a:t>
            </a:r>
            <a:r>
              <a:rPr dirty="0" err="1"/>
              <a:t>чак</a:t>
            </a:r>
            <a:r>
              <a:rPr lang="sr-Latn-RS" dirty="0"/>
              <a:t> </a:t>
            </a:r>
            <a:r>
              <a:rPr dirty="0"/>
              <a:t>и </a:t>
            </a:r>
            <a:r>
              <a:rPr dirty="0" err="1"/>
              <a:t>када</a:t>
            </a:r>
            <a:r>
              <a:rPr dirty="0"/>
              <a:t> </a:t>
            </a:r>
            <a:r>
              <a:rPr dirty="0" err="1"/>
              <a:t>их</a:t>
            </a:r>
            <a:r>
              <a:rPr dirty="0"/>
              <a:t> у </a:t>
            </a:r>
            <a:r>
              <a:rPr dirty="0" err="1"/>
              <a:t>самом</a:t>
            </a:r>
            <a:r>
              <a:rPr dirty="0"/>
              <a:t> </a:t>
            </a:r>
            <a:r>
              <a:rPr dirty="0" err="1"/>
              <a:t>раду</a:t>
            </a:r>
            <a:r>
              <a:rPr dirty="0"/>
              <a:t> </a:t>
            </a:r>
            <a:r>
              <a:rPr dirty="0" err="1"/>
              <a:t>нема</a:t>
            </a:r>
            <a:r>
              <a:rPr dirty="0"/>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Screenshot 2021-05-16 at 16.33.50.png" descr="Screenshot 2021-05-16 at 16.33.50.png"/>
          <p:cNvPicPr>
            <a:picLocks noChangeAspect="1"/>
          </p:cNvPicPr>
          <p:nvPr/>
        </p:nvPicPr>
        <p:blipFill>
          <a:blip r:embed="rId2"/>
          <a:stretch>
            <a:fillRect/>
          </a:stretch>
        </p:blipFill>
        <p:spPr>
          <a:xfrm>
            <a:off x="165100" y="2520950"/>
            <a:ext cx="12436054" cy="7761403"/>
          </a:xfrm>
          <a:prstGeom prst="rect">
            <a:avLst/>
          </a:prstGeom>
          <a:ln w="12700">
            <a:miter lim="400000"/>
          </a:ln>
        </p:spPr>
      </p:pic>
      <p:grpSp>
        <p:nvGrpSpPr>
          <p:cNvPr id="335" name="Left Arrow 12"/>
          <p:cNvGrpSpPr/>
          <p:nvPr/>
        </p:nvGrpSpPr>
        <p:grpSpPr>
          <a:xfrm>
            <a:off x="7429501" y="2881391"/>
            <a:ext cx="5498658" cy="1618874"/>
            <a:chOff x="-348510" y="-28451"/>
            <a:chExt cx="5498656" cy="1618872"/>
          </a:xfrm>
        </p:grpSpPr>
        <p:sp>
          <p:nvSpPr>
            <p:cNvPr id="333" name="Arrow"/>
            <p:cNvSpPr/>
            <p:nvPr/>
          </p:nvSpPr>
          <p:spPr>
            <a:xfrm>
              <a:off x="-348510" y="-28451"/>
              <a:ext cx="4972048" cy="1364922"/>
            </a:xfrm>
            <a:prstGeom prst="leftArrow">
              <a:avLst>
                <a:gd name="adj1" fmla="val 63948"/>
                <a:gd name="adj2" fmla="val 131443"/>
              </a:avLst>
            </a:prstGeom>
            <a:solidFill>
              <a:srgbClr val="578EC0"/>
            </a:solidFill>
            <a:ln w="25400" cap="flat">
              <a:solidFill>
                <a:srgbClr val="000000"/>
              </a:solidFill>
              <a:prstDash val="solid"/>
              <a:round/>
            </a:ln>
            <a:effectLst>
              <a:outerShdw blurRad="38100" dist="20000" dir="5400000" rotWithShape="0">
                <a:srgbClr val="000000">
                  <a:alpha val="38000"/>
                </a:srgbClr>
              </a:outerShdw>
            </a:effectLst>
          </p:spPr>
          <p:txBody>
            <a:bodyPr wrap="square" lIns="50800" tIns="50800" rIns="50800" bIns="50800" numCol="1" anchor="ctr">
              <a:noAutofit/>
            </a:bodyPr>
            <a:lstStyle/>
            <a:p>
              <a:pPr defTabSz="914400">
                <a:defRPr sz="1200" b="1">
                  <a:solidFill>
                    <a:srgbClr val="0B3782"/>
                  </a:solidFill>
                  <a:latin typeface="Arial"/>
                  <a:ea typeface="Arial"/>
                  <a:cs typeface="Arial"/>
                  <a:sym typeface="Arial"/>
                </a:defRPr>
              </a:pPr>
              <a:r>
                <a:rPr lang="ru-RU" sz="2800" dirty="0">
                  <a:solidFill>
                    <a:schemeClr val="bg1"/>
                  </a:solidFill>
                </a:rPr>
                <a:t>Трећи</a:t>
              </a:r>
              <a:r>
                <a:rPr lang="ru-RU" dirty="0"/>
                <a:t> </a:t>
              </a:r>
              <a:r>
                <a:rPr lang="ru-RU" sz="2800" dirty="0">
                  <a:solidFill>
                    <a:schemeClr val="bg1"/>
                  </a:solidFill>
                </a:rPr>
                <a:t>корак</a:t>
              </a:r>
            </a:p>
            <a:p>
              <a:pPr defTabSz="914400">
                <a:defRPr sz="1200" b="1">
                  <a:solidFill>
                    <a:srgbClr val="0B3782"/>
                  </a:solidFill>
                  <a:latin typeface="Arial"/>
                  <a:ea typeface="Arial"/>
                  <a:cs typeface="Arial"/>
                  <a:sym typeface="Arial"/>
                </a:defRPr>
              </a:pPr>
              <a:endParaRPr dirty="0"/>
            </a:p>
          </p:txBody>
        </p:sp>
        <p:sp>
          <p:nvSpPr>
            <p:cNvPr id="334" name="Трећи корак"/>
            <p:cNvSpPr txBox="1"/>
            <p:nvPr/>
          </p:nvSpPr>
          <p:spPr>
            <a:xfrm>
              <a:off x="2670184" y="1044500"/>
              <a:ext cx="2479962" cy="54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914400">
                <a:defRPr sz="3100" b="1">
                  <a:solidFill>
                    <a:srgbClr val="FFFFFF"/>
                  </a:solidFill>
                  <a:latin typeface="Arial"/>
                  <a:ea typeface="Arial"/>
                  <a:cs typeface="Arial"/>
                  <a:sym typeface="Arial"/>
                </a:defRPr>
              </a:lvl1pPr>
            </a:lstStyle>
            <a:p>
              <a:r>
                <a:t>Трећи корак</a:t>
              </a:r>
            </a:p>
          </p:txBody>
        </p:sp>
      </p:grpSp>
      <p:sp>
        <p:nvSpPr>
          <p:cNvPr id="336" name="Имена уредника, ментора, чланова  комисије за одбрану тезе, преводилаца, редактора, фотографа итд. уносе се у  поље „Остала ауторства“.…"/>
          <p:cNvSpPr txBox="1"/>
          <p:nvPr/>
        </p:nvSpPr>
        <p:spPr>
          <a:xfrm>
            <a:off x="13131800" y="625711"/>
            <a:ext cx="10656404" cy="11551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914400">
              <a:spcBef>
                <a:spcPts val="1200"/>
              </a:spcBef>
              <a:defRPr sz="3600" b="1">
                <a:solidFill>
                  <a:srgbClr val="963030"/>
                </a:solidFill>
                <a:latin typeface="Arial"/>
                <a:ea typeface="Arial"/>
                <a:cs typeface="Arial"/>
                <a:sym typeface="Arial"/>
              </a:defRPr>
            </a:pPr>
            <a:r>
              <a:rPr dirty="0" err="1"/>
              <a:t>Имена</a:t>
            </a:r>
            <a:r>
              <a:rPr lang="sr-Latn-RS" dirty="0"/>
              <a:t> </a:t>
            </a:r>
            <a:r>
              <a:rPr dirty="0" err="1"/>
              <a:t>уредника</a:t>
            </a:r>
            <a:r>
              <a:rPr dirty="0"/>
              <a:t>, </a:t>
            </a:r>
            <a:r>
              <a:rPr dirty="0" err="1"/>
              <a:t>ментора</a:t>
            </a:r>
            <a:r>
              <a:rPr dirty="0"/>
              <a:t>, </a:t>
            </a:r>
            <a:r>
              <a:rPr dirty="0" err="1"/>
              <a:t>чланова</a:t>
            </a:r>
            <a:r>
              <a:rPr dirty="0"/>
              <a:t> </a:t>
            </a:r>
            <a:r>
              <a:rPr lang="sr-Latn-RS" dirty="0"/>
              <a:t> </a:t>
            </a:r>
            <a:r>
              <a:rPr dirty="0" err="1"/>
              <a:t>комисије</a:t>
            </a:r>
            <a:r>
              <a:rPr dirty="0"/>
              <a:t> </a:t>
            </a:r>
            <a:r>
              <a:rPr dirty="0" err="1"/>
              <a:t>за</a:t>
            </a:r>
            <a:r>
              <a:rPr dirty="0"/>
              <a:t> </a:t>
            </a:r>
            <a:r>
              <a:rPr dirty="0" err="1"/>
              <a:t>одбрану</a:t>
            </a:r>
            <a:r>
              <a:rPr dirty="0"/>
              <a:t> </a:t>
            </a:r>
            <a:r>
              <a:rPr dirty="0" err="1"/>
              <a:t>тезе</a:t>
            </a:r>
            <a:r>
              <a:rPr dirty="0"/>
              <a:t>, </a:t>
            </a:r>
            <a:r>
              <a:rPr dirty="0" err="1"/>
              <a:t>преводилаца</a:t>
            </a:r>
            <a:r>
              <a:rPr dirty="0"/>
              <a:t>, </a:t>
            </a:r>
            <a:r>
              <a:rPr dirty="0" err="1"/>
              <a:t>редактора</a:t>
            </a:r>
            <a:r>
              <a:rPr dirty="0"/>
              <a:t>,</a:t>
            </a:r>
            <a:r>
              <a:rPr lang="sr-Latn-RS" dirty="0"/>
              <a:t> </a:t>
            </a:r>
            <a:r>
              <a:rPr dirty="0" err="1"/>
              <a:t>фотографа</a:t>
            </a:r>
            <a:r>
              <a:rPr dirty="0"/>
              <a:t> </a:t>
            </a:r>
            <a:r>
              <a:rPr dirty="0" err="1"/>
              <a:t>итд</a:t>
            </a:r>
            <a:r>
              <a:rPr dirty="0"/>
              <a:t>. </a:t>
            </a:r>
            <a:r>
              <a:rPr dirty="0" err="1"/>
              <a:t>уносе</a:t>
            </a:r>
            <a:r>
              <a:rPr dirty="0"/>
              <a:t> </a:t>
            </a:r>
            <a:r>
              <a:rPr dirty="0" err="1"/>
              <a:t>се</a:t>
            </a:r>
            <a:r>
              <a:rPr dirty="0"/>
              <a:t> у </a:t>
            </a:r>
            <a:r>
              <a:rPr lang="sr-Latn-RS" dirty="0"/>
              <a:t> </a:t>
            </a:r>
            <a:r>
              <a:rPr dirty="0" err="1"/>
              <a:t>поље</a:t>
            </a:r>
            <a:r>
              <a:rPr dirty="0"/>
              <a:t> „</a:t>
            </a:r>
            <a:r>
              <a:rPr dirty="0" err="1"/>
              <a:t>Остала</a:t>
            </a:r>
            <a:r>
              <a:rPr dirty="0"/>
              <a:t> </a:t>
            </a:r>
            <a:r>
              <a:rPr dirty="0" err="1"/>
              <a:t>ауторства</a:t>
            </a:r>
            <a:r>
              <a:rPr dirty="0"/>
              <a:t>“.</a:t>
            </a:r>
            <a:endParaRPr lang="sr-Latn-RS" dirty="0"/>
          </a:p>
          <a:p>
            <a:pPr algn="just" defTabSz="914400">
              <a:spcBef>
                <a:spcPts val="1200"/>
              </a:spcBef>
              <a:defRPr sz="3600" b="1">
                <a:solidFill>
                  <a:srgbClr val="963030"/>
                </a:solidFill>
                <a:latin typeface="Arial"/>
                <a:ea typeface="Arial"/>
                <a:cs typeface="Arial"/>
                <a:sym typeface="Arial"/>
              </a:defRPr>
            </a:pPr>
            <a:endParaRPr dirty="0">
              <a:solidFill>
                <a:srgbClr val="F3711E"/>
              </a:solidFill>
            </a:endParaRPr>
          </a:p>
          <a:p>
            <a:pPr algn="just" defTabSz="914400">
              <a:spcBef>
                <a:spcPts val="1200"/>
              </a:spcBef>
              <a:defRPr sz="3600" b="1">
                <a:solidFill>
                  <a:srgbClr val="963030"/>
                </a:solidFill>
                <a:latin typeface="Arial"/>
                <a:ea typeface="Arial"/>
                <a:cs typeface="Arial"/>
                <a:sym typeface="Arial"/>
              </a:defRPr>
            </a:pPr>
            <a:r>
              <a:rPr dirty="0" err="1"/>
              <a:t>Опција</a:t>
            </a:r>
            <a:r>
              <a:rPr lang="sr-Latn-RS" dirty="0"/>
              <a:t> </a:t>
            </a:r>
            <a:r>
              <a:rPr i="1" dirty="0"/>
              <a:t>Lookup</a:t>
            </a:r>
            <a:r>
              <a:rPr lang="sr-Latn-RS" i="1" dirty="0"/>
              <a:t> </a:t>
            </a:r>
            <a:r>
              <a:rPr dirty="0" err="1"/>
              <a:t>функционише</a:t>
            </a:r>
            <a:r>
              <a:rPr dirty="0"/>
              <a:t> </a:t>
            </a:r>
            <a:r>
              <a:rPr dirty="0" err="1"/>
              <a:t>исто</a:t>
            </a:r>
            <a:r>
              <a:rPr dirty="0"/>
              <a:t> </a:t>
            </a:r>
            <a:r>
              <a:rPr dirty="0" err="1"/>
              <a:t>као</a:t>
            </a:r>
            <a:r>
              <a:rPr lang="en-GB" dirty="0"/>
              <a:t>  </a:t>
            </a:r>
            <a:br>
              <a:rPr lang="en-GB" dirty="0"/>
            </a:br>
            <a:r>
              <a:rPr lang="ru-RU" dirty="0"/>
              <a:t>к</a:t>
            </a:r>
            <a:r>
              <a:rPr dirty="0" err="1"/>
              <a:t>од</a:t>
            </a:r>
            <a:r>
              <a:rPr dirty="0"/>
              <a:t> </a:t>
            </a:r>
            <a:r>
              <a:rPr dirty="0" err="1"/>
              <a:t>примарног</a:t>
            </a:r>
            <a:r>
              <a:rPr dirty="0"/>
              <a:t> </a:t>
            </a:r>
            <a:r>
              <a:rPr dirty="0" err="1"/>
              <a:t>ауторства</a:t>
            </a:r>
            <a:r>
              <a:rPr dirty="0"/>
              <a:t>.</a:t>
            </a:r>
            <a:endParaRPr dirty="0">
              <a:solidFill>
                <a:srgbClr val="F3711E"/>
              </a:solidFill>
            </a:endParaRPr>
          </a:p>
          <a:p>
            <a:pPr algn="just" defTabSz="914400">
              <a:spcBef>
                <a:spcPts val="1200"/>
              </a:spcBef>
              <a:defRPr sz="3600" b="1">
                <a:solidFill>
                  <a:srgbClr val="963030"/>
                </a:solidFill>
                <a:latin typeface="Arial"/>
                <a:ea typeface="Arial"/>
                <a:cs typeface="Arial"/>
                <a:sym typeface="Arial"/>
              </a:defRPr>
            </a:pPr>
            <a:r>
              <a:rPr dirty="0" err="1"/>
              <a:t>Податак</a:t>
            </a:r>
            <a:r>
              <a:rPr dirty="0"/>
              <a:t> о </a:t>
            </a:r>
            <a:r>
              <a:rPr dirty="0" err="1"/>
              <a:t>издавачу</a:t>
            </a:r>
            <a:r>
              <a:rPr dirty="0"/>
              <a:t> </a:t>
            </a:r>
            <a:r>
              <a:rPr dirty="0" err="1"/>
              <a:t>уноси</a:t>
            </a:r>
            <a:r>
              <a:rPr dirty="0"/>
              <a:t> </a:t>
            </a:r>
            <a:r>
              <a:rPr dirty="0" err="1"/>
              <a:t>се</a:t>
            </a:r>
            <a:r>
              <a:rPr dirty="0"/>
              <a:t> </a:t>
            </a:r>
            <a:r>
              <a:rPr dirty="0" err="1"/>
              <a:t>на</a:t>
            </a:r>
            <a:r>
              <a:rPr dirty="0"/>
              <a:t> </a:t>
            </a:r>
            <a:r>
              <a:rPr dirty="0" err="1"/>
              <a:t>следећи</a:t>
            </a:r>
            <a:r>
              <a:rPr dirty="0"/>
              <a:t> </a:t>
            </a:r>
            <a:r>
              <a:rPr dirty="0" err="1"/>
              <a:t>начин:место</a:t>
            </a:r>
            <a:r>
              <a:rPr lang="sr-Latn-RS" dirty="0"/>
              <a:t> </a:t>
            </a:r>
            <a:r>
              <a:rPr dirty="0"/>
              <a:t>:</a:t>
            </a:r>
            <a:r>
              <a:rPr lang="sr-Latn-RS" dirty="0"/>
              <a:t> </a:t>
            </a:r>
            <a:r>
              <a:rPr dirty="0" err="1"/>
              <a:t>назив</a:t>
            </a:r>
            <a:r>
              <a:rPr dirty="0"/>
              <a:t> </a:t>
            </a:r>
            <a:r>
              <a:rPr dirty="0" err="1"/>
              <a:t>издавача</a:t>
            </a:r>
            <a:r>
              <a:rPr dirty="0"/>
              <a:t>. </a:t>
            </a:r>
            <a:br>
              <a:rPr dirty="0"/>
            </a:br>
            <a:r>
              <a:rPr dirty="0" err="1"/>
              <a:t>Унесите</a:t>
            </a:r>
            <a:r>
              <a:rPr dirty="0"/>
              <a:t> </a:t>
            </a:r>
            <a:r>
              <a:rPr dirty="0" err="1"/>
              <a:t>податке</a:t>
            </a:r>
            <a:r>
              <a:rPr dirty="0"/>
              <a:t> о </a:t>
            </a:r>
            <a:r>
              <a:rPr dirty="0" err="1"/>
              <a:t>свим</a:t>
            </a:r>
            <a:r>
              <a:rPr dirty="0"/>
              <a:t> </a:t>
            </a:r>
            <a:r>
              <a:rPr dirty="0" err="1"/>
              <a:t>издавачима</a:t>
            </a:r>
            <a:r>
              <a:rPr dirty="0"/>
              <a:t>.</a:t>
            </a:r>
            <a:endParaRPr lang="sr-Latn-RS" dirty="0"/>
          </a:p>
          <a:p>
            <a:pPr algn="just" defTabSz="914400">
              <a:spcBef>
                <a:spcPts val="1200"/>
              </a:spcBef>
              <a:defRPr sz="3600" b="1">
                <a:solidFill>
                  <a:srgbClr val="963030"/>
                </a:solidFill>
                <a:latin typeface="Arial"/>
                <a:ea typeface="Arial"/>
                <a:cs typeface="Arial"/>
                <a:sym typeface="Arial"/>
              </a:defRPr>
            </a:pPr>
            <a:endParaRPr dirty="0">
              <a:solidFill>
                <a:srgbClr val="F3711E"/>
              </a:solidFill>
            </a:endParaRPr>
          </a:p>
          <a:p>
            <a:pPr algn="just" defTabSz="914400">
              <a:spcBef>
                <a:spcPts val="1200"/>
              </a:spcBef>
              <a:defRPr sz="3600" b="1">
                <a:solidFill>
                  <a:srgbClr val="963030"/>
                </a:solidFill>
                <a:latin typeface="Arial"/>
                <a:ea typeface="Arial"/>
                <a:cs typeface="Arial"/>
                <a:sym typeface="Arial"/>
              </a:defRPr>
            </a:pPr>
            <a:r>
              <a:rPr dirty="0" err="1"/>
              <a:t>Напомене</a:t>
            </a:r>
            <a:r>
              <a:rPr dirty="0"/>
              <a:t> и </a:t>
            </a:r>
            <a:r>
              <a:rPr dirty="0" err="1"/>
              <a:t>остало</a:t>
            </a:r>
            <a:r>
              <a:rPr dirty="0"/>
              <a:t>: </a:t>
            </a:r>
            <a:r>
              <a:rPr dirty="0" err="1"/>
              <a:t>поље</a:t>
            </a:r>
            <a:r>
              <a:rPr dirty="0"/>
              <a:t> у </a:t>
            </a:r>
            <a:r>
              <a:rPr dirty="0" err="1"/>
              <a:t>које</a:t>
            </a:r>
            <a:r>
              <a:rPr dirty="0"/>
              <a:t> </a:t>
            </a:r>
            <a:r>
              <a:rPr dirty="0" err="1"/>
              <a:t>можете</a:t>
            </a:r>
            <a:r>
              <a:rPr dirty="0"/>
              <a:t> </a:t>
            </a:r>
            <a:r>
              <a:rPr dirty="0" err="1"/>
              <a:t>унети</a:t>
            </a:r>
            <a:r>
              <a:rPr dirty="0"/>
              <a:t> </a:t>
            </a:r>
            <a:r>
              <a:rPr dirty="0" err="1"/>
              <a:t>све</a:t>
            </a:r>
            <a:r>
              <a:rPr dirty="0"/>
              <a:t> </a:t>
            </a:r>
            <a:r>
              <a:rPr dirty="0" err="1"/>
              <a:t>оне</a:t>
            </a:r>
            <a:r>
              <a:rPr dirty="0"/>
              <a:t> </a:t>
            </a:r>
            <a:r>
              <a:rPr dirty="0" err="1"/>
              <a:t>податке</a:t>
            </a:r>
            <a:r>
              <a:rPr dirty="0"/>
              <a:t> </a:t>
            </a:r>
            <a:r>
              <a:rPr dirty="0" err="1"/>
              <a:t>које</a:t>
            </a:r>
            <a:r>
              <a:rPr dirty="0"/>
              <a:t> </a:t>
            </a:r>
            <a:r>
              <a:rPr dirty="0" err="1"/>
              <a:t>нисте</a:t>
            </a:r>
            <a:r>
              <a:rPr dirty="0"/>
              <a:t> </a:t>
            </a:r>
            <a:r>
              <a:rPr dirty="0" err="1"/>
              <a:t>могли</a:t>
            </a:r>
            <a:r>
              <a:rPr dirty="0"/>
              <a:t> </a:t>
            </a:r>
            <a:r>
              <a:rPr dirty="0" err="1"/>
              <a:t>да</a:t>
            </a:r>
            <a:r>
              <a:rPr dirty="0"/>
              <a:t> </a:t>
            </a:r>
            <a:r>
              <a:rPr dirty="0" err="1"/>
              <a:t>унесете</a:t>
            </a:r>
            <a:r>
              <a:rPr dirty="0"/>
              <a:t> у</a:t>
            </a:r>
            <a:r>
              <a:rPr lang="sr-Latn-RS" dirty="0"/>
              <a:t> </a:t>
            </a:r>
            <a:r>
              <a:rPr dirty="0" err="1"/>
              <a:t>друга</a:t>
            </a:r>
            <a:r>
              <a:rPr lang="sr-Latn-RS" dirty="0"/>
              <a:t>	</a:t>
            </a:r>
            <a:r>
              <a:rPr dirty="0" err="1"/>
              <a:t>поља</a:t>
            </a:r>
            <a:r>
              <a:rPr dirty="0"/>
              <a:t>,</a:t>
            </a:r>
            <a:r>
              <a:rPr lang="sr-Latn-RS" dirty="0"/>
              <a:t>	</a:t>
            </a:r>
            <a:r>
              <a:rPr dirty="0" err="1"/>
              <a:t>нпр</a:t>
            </a:r>
            <a:r>
              <a:rPr dirty="0"/>
              <a:t>.</a:t>
            </a:r>
            <a:r>
              <a:rPr lang="sr-Latn-RS" dirty="0"/>
              <a:t>	</a:t>
            </a:r>
            <a:r>
              <a:rPr dirty="0" err="1"/>
              <a:t>коментаре</a:t>
            </a:r>
            <a:r>
              <a:rPr dirty="0"/>
              <a:t>,</a:t>
            </a:r>
            <a:r>
              <a:rPr lang="sr-Latn-RS" dirty="0"/>
              <a:t> </a:t>
            </a:r>
            <a:r>
              <a:rPr dirty="0" err="1"/>
              <a:t>назив</a:t>
            </a:r>
            <a:r>
              <a:rPr dirty="0"/>
              <a:t> </a:t>
            </a:r>
            <a:r>
              <a:rPr dirty="0" err="1"/>
              <a:t>издавачке</a:t>
            </a:r>
            <a:r>
              <a:rPr lang="sr-Latn-RS" dirty="0"/>
              <a:t>	</a:t>
            </a:r>
            <a:r>
              <a:rPr dirty="0" err="1"/>
              <a:t>збирке</a:t>
            </a:r>
            <a:r>
              <a:rPr dirty="0"/>
              <a:t>, </a:t>
            </a:r>
            <a:r>
              <a:rPr dirty="0" err="1"/>
              <a:t>податке</a:t>
            </a:r>
            <a:r>
              <a:rPr dirty="0"/>
              <a:t> о </a:t>
            </a:r>
            <a:r>
              <a:rPr dirty="0" err="1"/>
              <a:t>конференцији</a:t>
            </a:r>
            <a:r>
              <a:rPr dirty="0"/>
              <a:t>, </a:t>
            </a:r>
            <a:r>
              <a:rPr dirty="0" err="1"/>
              <a:t>захвалност</a:t>
            </a:r>
            <a:r>
              <a:rPr dirty="0"/>
              <a:t>  и </a:t>
            </a:r>
            <a:r>
              <a:rPr dirty="0" err="1"/>
              <a:t>слично</a:t>
            </a:r>
            <a:r>
              <a:rPr dirty="0"/>
              <a:t>. </a:t>
            </a:r>
            <a:endParaRPr dirty="0">
              <a:solidFill>
                <a:srgbClr val="F3711E"/>
              </a:solidFill>
            </a:endParaRPr>
          </a:p>
          <a:p>
            <a:pPr algn="just" defTabSz="914400">
              <a:spcBef>
                <a:spcPts val="1200"/>
              </a:spcBef>
              <a:defRPr sz="3600" b="1">
                <a:solidFill>
                  <a:srgbClr val="963030"/>
                </a:solidFill>
                <a:latin typeface="Arial"/>
                <a:ea typeface="Arial"/>
                <a:cs typeface="Arial"/>
                <a:sym typeface="Arial"/>
              </a:defRPr>
            </a:pPr>
            <a:r>
              <a:rPr dirty="0"/>
              <a:t>У</a:t>
            </a:r>
            <a:r>
              <a:rPr lang="sr-Latn-RS" dirty="0"/>
              <a:t> </a:t>
            </a:r>
            <a:r>
              <a:rPr dirty="0" err="1"/>
              <a:t>овом</a:t>
            </a:r>
            <a:r>
              <a:rPr dirty="0"/>
              <a:t> </a:t>
            </a:r>
            <a:r>
              <a:rPr dirty="0" err="1"/>
              <a:t>пољу</a:t>
            </a:r>
            <a:r>
              <a:rPr dirty="0"/>
              <a:t> </a:t>
            </a:r>
            <a:r>
              <a:rPr dirty="0" err="1"/>
              <a:t>се</a:t>
            </a:r>
            <a:r>
              <a:rPr dirty="0"/>
              <a:t> </a:t>
            </a:r>
            <a:r>
              <a:rPr dirty="0" err="1"/>
              <a:t>могу</a:t>
            </a:r>
            <a:r>
              <a:rPr dirty="0"/>
              <a:t> </a:t>
            </a:r>
            <a:r>
              <a:rPr dirty="0" err="1"/>
              <a:t>формирати</a:t>
            </a:r>
            <a:r>
              <a:rPr dirty="0"/>
              <a:t> </a:t>
            </a:r>
            <a:br>
              <a:rPr dirty="0"/>
            </a:br>
            <a:r>
              <a:rPr dirty="0" err="1"/>
              <a:t>хипертекстуалне</a:t>
            </a:r>
            <a:r>
              <a:rPr lang="sr-Latn-RS" dirty="0"/>
              <a:t> </a:t>
            </a:r>
            <a:r>
              <a:rPr dirty="0" err="1"/>
              <a:t>везе</a:t>
            </a:r>
            <a:r>
              <a:rPr dirty="0"/>
              <a:t>:</a:t>
            </a:r>
            <a:r>
              <a:rPr lang="sr-Latn-RS" dirty="0"/>
              <a:t> </a:t>
            </a:r>
            <a:r>
              <a:rPr dirty="0" err="1"/>
              <a:t>уметните</a:t>
            </a:r>
            <a:r>
              <a:rPr dirty="0"/>
              <a:t> URL </a:t>
            </a:r>
            <a:br>
              <a:rPr dirty="0"/>
            </a:br>
            <a:r>
              <a:rPr dirty="0" err="1"/>
              <a:t>адресу</a:t>
            </a:r>
            <a:r>
              <a:rPr dirty="0"/>
              <a:t> у </a:t>
            </a:r>
            <a:r>
              <a:rPr dirty="0" err="1"/>
              <a:t>угласте</a:t>
            </a:r>
            <a:r>
              <a:rPr dirty="0"/>
              <a:t> </a:t>
            </a:r>
            <a:r>
              <a:rPr dirty="0" err="1"/>
              <a:t>заграде</a:t>
            </a:r>
            <a:r>
              <a:rPr dirty="0"/>
              <a:t>  ([ ]). </a:t>
            </a:r>
          </a:p>
        </p:txBody>
      </p:sp>
      <p:sp>
        <p:nvSpPr>
          <p:cNvPr id="337" name="Унети све што је потребно, а није имало где да се унесе"/>
          <p:cNvSpPr txBox="1"/>
          <p:nvPr/>
        </p:nvSpPr>
        <p:spPr>
          <a:xfrm>
            <a:off x="1614830" y="8964270"/>
            <a:ext cx="8657541"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963030"/>
                </a:solidFill>
              </a:defRPr>
            </a:lvl1pPr>
          </a:lstStyle>
          <a:p>
            <a:r>
              <a:t>Унети све што је потребно, а није имало где да се унесе</a:t>
            </a:r>
          </a:p>
        </p:txBody>
      </p:sp>
      <p:sp>
        <p:nvSpPr>
          <p:cNvPr id="2" name="TextBox 1">
            <a:extLst>
              <a:ext uri="{FF2B5EF4-FFF2-40B4-BE49-F238E27FC236}">
                <a16:creationId xmlns:a16="http://schemas.microsoft.com/office/drawing/2014/main" id="{363D00BA-3D0B-CD3B-8983-42AE38898824}"/>
              </a:ext>
            </a:extLst>
          </p:cNvPr>
          <p:cNvSpPr txBox="1"/>
          <p:nvPr/>
        </p:nvSpPr>
        <p:spPr>
          <a:xfrm>
            <a:off x="595795" y="6714999"/>
            <a:ext cx="967657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sr-Cyrl-RS" sz="2800" b="1" dirty="0">
                <a:solidFill>
                  <a:srgbClr val="C00000"/>
                </a:solidFill>
              </a:rPr>
              <a:t>Београд : Филолошки факултет, Универзитет у Београду</a:t>
            </a:r>
            <a:endParaRPr kumimoji="0" lang="en-GB" sz="2800" b="1" i="0" u="none" strike="noStrike" cap="none" spc="0" normalizeH="0" baseline="0" dirty="0">
              <a:ln>
                <a:noFill/>
              </a:ln>
              <a:solidFill>
                <a:srgbClr val="C00000"/>
              </a:solidFill>
              <a:effectLst/>
              <a:uFillTx/>
              <a:latin typeface="+mn-lt"/>
              <a:ea typeface="+mn-ea"/>
              <a:cs typeface="+mn-cs"/>
              <a:sym typeface="Helvetica Neue"/>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Отворени приступ: документ је јавно  доступан у пуном тексту.…"/>
          <p:cNvSpPr txBox="1"/>
          <p:nvPr/>
        </p:nvSpPr>
        <p:spPr>
          <a:xfrm>
            <a:off x="10845799" y="481896"/>
            <a:ext cx="13313744" cy="12752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1200"/>
              </a:spcBef>
              <a:defRPr sz="4400" b="1">
                <a:solidFill>
                  <a:srgbClr val="963030"/>
                </a:solidFill>
                <a:latin typeface="Arial"/>
                <a:ea typeface="Arial"/>
                <a:cs typeface="Arial"/>
                <a:sym typeface="Arial"/>
              </a:defRPr>
            </a:pPr>
            <a:r>
              <a:rPr dirty="0" err="1"/>
              <a:t>Отворени</a:t>
            </a:r>
            <a:r>
              <a:rPr dirty="0"/>
              <a:t> </a:t>
            </a:r>
            <a:r>
              <a:rPr dirty="0" err="1"/>
              <a:t>приступ</a:t>
            </a:r>
            <a:r>
              <a:rPr dirty="0"/>
              <a:t>: </a:t>
            </a:r>
            <a:r>
              <a:rPr b="0" dirty="0" err="1"/>
              <a:t>документ</a:t>
            </a:r>
            <a:r>
              <a:rPr b="0" dirty="0"/>
              <a:t> </a:t>
            </a:r>
            <a:r>
              <a:rPr b="0" dirty="0" err="1"/>
              <a:t>је</a:t>
            </a:r>
            <a:r>
              <a:rPr b="0" dirty="0"/>
              <a:t> </a:t>
            </a:r>
            <a:r>
              <a:rPr b="0" dirty="0" err="1"/>
              <a:t>јавно</a:t>
            </a:r>
            <a:r>
              <a:rPr b="0" dirty="0"/>
              <a:t> </a:t>
            </a:r>
            <a:br>
              <a:rPr b="0" dirty="0"/>
            </a:br>
            <a:r>
              <a:rPr b="0" dirty="0" err="1"/>
              <a:t>доступан</a:t>
            </a:r>
            <a:r>
              <a:rPr b="0" dirty="0"/>
              <a:t> у </a:t>
            </a:r>
            <a:r>
              <a:rPr b="0" dirty="0" err="1"/>
              <a:t>пуном</a:t>
            </a:r>
            <a:r>
              <a:rPr b="0" dirty="0"/>
              <a:t> </a:t>
            </a:r>
            <a:r>
              <a:rPr b="0" dirty="0" err="1"/>
              <a:t>тексту</a:t>
            </a:r>
            <a:r>
              <a:rPr b="0" dirty="0"/>
              <a:t>. </a:t>
            </a:r>
            <a:endParaRPr dirty="0">
              <a:solidFill>
                <a:srgbClr val="F3711E"/>
              </a:solidFill>
            </a:endParaRPr>
          </a:p>
          <a:p>
            <a:pPr algn="l" defTabSz="914400">
              <a:spcBef>
                <a:spcPts val="1200"/>
              </a:spcBef>
              <a:defRPr sz="4400" b="1">
                <a:solidFill>
                  <a:srgbClr val="963030"/>
                </a:solidFill>
                <a:latin typeface="Arial"/>
                <a:ea typeface="Arial"/>
                <a:cs typeface="Arial"/>
                <a:sym typeface="Arial"/>
              </a:defRPr>
            </a:pPr>
            <a:r>
              <a:rPr dirty="0" err="1"/>
              <a:t>Затворени</a:t>
            </a:r>
            <a:r>
              <a:rPr dirty="0"/>
              <a:t> </a:t>
            </a:r>
            <a:r>
              <a:rPr dirty="0" err="1"/>
              <a:t>приступ</a:t>
            </a:r>
            <a:r>
              <a:rPr dirty="0"/>
              <a:t>: </a:t>
            </a:r>
            <a:r>
              <a:rPr b="0" dirty="0" err="1"/>
              <a:t>документ</a:t>
            </a:r>
            <a:r>
              <a:rPr b="0" dirty="0"/>
              <a:t> </a:t>
            </a:r>
            <a:r>
              <a:rPr b="0" dirty="0" err="1"/>
              <a:t>није</a:t>
            </a:r>
            <a:r>
              <a:rPr b="0" dirty="0"/>
              <a:t> </a:t>
            </a:r>
            <a:r>
              <a:rPr b="0" dirty="0" err="1"/>
              <a:t>доступан</a:t>
            </a:r>
            <a:r>
              <a:rPr b="0" dirty="0"/>
              <a:t> </a:t>
            </a:r>
            <a:br>
              <a:rPr b="0" dirty="0"/>
            </a:br>
            <a:r>
              <a:rPr b="0" dirty="0"/>
              <a:t>и </a:t>
            </a:r>
            <a:r>
              <a:rPr b="0" dirty="0" err="1"/>
              <a:t>може</a:t>
            </a:r>
            <a:r>
              <a:rPr b="0" dirty="0"/>
              <a:t> </a:t>
            </a:r>
            <a:r>
              <a:rPr b="0" dirty="0" err="1"/>
              <a:t>га</a:t>
            </a:r>
            <a:r>
              <a:rPr b="0" dirty="0"/>
              <a:t> </a:t>
            </a:r>
            <a:r>
              <a:rPr b="0" dirty="0" err="1"/>
              <a:t>видети</a:t>
            </a:r>
            <a:r>
              <a:rPr b="0" dirty="0"/>
              <a:t> </a:t>
            </a:r>
            <a:r>
              <a:rPr b="0" dirty="0" err="1"/>
              <a:t>само</a:t>
            </a:r>
            <a:r>
              <a:rPr b="0" dirty="0"/>
              <a:t> </a:t>
            </a:r>
            <a:r>
              <a:rPr b="0" dirty="0" err="1"/>
              <a:t>администратор</a:t>
            </a:r>
            <a:r>
              <a:rPr b="0" dirty="0"/>
              <a:t>. </a:t>
            </a:r>
            <a:br>
              <a:rPr b="0" dirty="0"/>
            </a:br>
            <a:r>
              <a:rPr b="0" dirty="0"/>
              <a:t>У </a:t>
            </a:r>
            <a:r>
              <a:rPr dirty="0"/>
              <a:t>R</a:t>
            </a:r>
            <a:r>
              <a:rPr lang="en-GB" dirty="0"/>
              <a:t>EPONIVS</a:t>
            </a:r>
            <a:r>
              <a:rPr b="0" dirty="0"/>
              <a:t>-</a:t>
            </a:r>
            <a:r>
              <a:rPr b="0" dirty="0" err="1"/>
              <a:t>ју</a:t>
            </a:r>
            <a:r>
              <a:rPr b="0" dirty="0"/>
              <a:t> </a:t>
            </a:r>
            <a:r>
              <a:rPr b="0" dirty="0" err="1"/>
              <a:t>се</a:t>
            </a:r>
            <a:r>
              <a:rPr b="0" dirty="0"/>
              <a:t> </a:t>
            </a:r>
            <a:r>
              <a:rPr b="0" dirty="0" err="1"/>
              <a:t>ова</a:t>
            </a:r>
            <a:r>
              <a:rPr b="0" dirty="0"/>
              <a:t> </a:t>
            </a:r>
            <a:r>
              <a:rPr b="0" dirty="0" err="1"/>
              <a:t>опција</a:t>
            </a:r>
            <a:r>
              <a:rPr b="0" dirty="0"/>
              <a:t> </a:t>
            </a:r>
            <a:r>
              <a:rPr b="0" dirty="0" err="1"/>
              <a:t>не</a:t>
            </a:r>
            <a:r>
              <a:rPr b="0" dirty="0"/>
              <a:t> </a:t>
            </a:r>
            <a:r>
              <a:rPr b="0" dirty="0" err="1"/>
              <a:t>користи</a:t>
            </a:r>
            <a:r>
              <a:rPr b="0" dirty="0"/>
              <a:t>.</a:t>
            </a:r>
            <a:endParaRPr dirty="0">
              <a:solidFill>
                <a:srgbClr val="F3711E"/>
              </a:solidFill>
            </a:endParaRPr>
          </a:p>
          <a:p>
            <a:pPr algn="l" defTabSz="914400">
              <a:spcBef>
                <a:spcPts val="1200"/>
              </a:spcBef>
              <a:defRPr sz="4400" b="1">
                <a:solidFill>
                  <a:srgbClr val="963030"/>
                </a:solidFill>
                <a:latin typeface="Arial"/>
                <a:ea typeface="Arial"/>
                <a:cs typeface="Arial"/>
                <a:sym typeface="Arial"/>
              </a:defRPr>
            </a:pPr>
            <a:r>
              <a:rPr dirty="0" err="1"/>
              <a:t>Приступ</a:t>
            </a:r>
            <a:r>
              <a:rPr dirty="0"/>
              <a:t> с </a:t>
            </a:r>
            <a:r>
              <a:rPr dirty="0" err="1"/>
              <a:t>лозинком</a:t>
            </a:r>
            <a:r>
              <a:rPr dirty="0"/>
              <a:t>: </a:t>
            </a:r>
            <a:r>
              <a:rPr b="0" dirty="0" err="1"/>
              <a:t>документ</a:t>
            </a:r>
            <a:r>
              <a:rPr b="0" dirty="0"/>
              <a:t> </a:t>
            </a:r>
            <a:r>
              <a:rPr b="0" dirty="0" err="1"/>
              <a:t>није</a:t>
            </a:r>
            <a:r>
              <a:rPr b="0" dirty="0"/>
              <a:t> </a:t>
            </a:r>
            <a:r>
              <a:rPr b="0" dirty="0" err="1"/>
              <a:t>јавно</a:t>
            </a:r>
            <a:r>
              <a:rPr b="0" dirty="0"/>
              <a:t> </a:t>
            </a:r>
            <a:br>
              <a:rPr b="0" dirty="0"/>
            </a:br>
            <a:r>
              <a:rPr b="0" dirty="0" err="1"/>
              <a:t>доступан</a:t>
            </a:r>
            <a:r>
              <a:rPr b="0" dirty="0"/>
              <a:t>, </a:t>
            </a:r>
            <a:r>
              <a:rPr b="0" dirty="0" err="1"/>
              <a:t>али</a:t>
            </a:r>
            <a:r>
              <a:rPr b="0" dirty="0"/>
              <a:t> </a:t>
            </a:r>
            <a:r>
              <a:rPr b="0" dirty="0" err="1"/>
              <a:t>регистровани</a:t>
            </a:r>
            <a:r>
              <a:rPr b="0" dirty="0"/>
              <a:t> </a:t>
            </a:r>
            <a:r>
              <a:rPr b="0" dirty="0" err="1"/>
              <a:t>корисници</a:t>
            </a:r>
            <a:r>
              <a:rPr b="0" dirty="0"/>
              <a:t> </a:t>
            </a:r>
            <a:br>
              <a:rPr b="0" dirty="0"/>
            </a:br>
            <a:r>
              <a:rPr b="0" dirty="0" err="1"/>
              <a:t>репозиторијума</a:t>
            </a:r>
            <a:r>
              <a:rPr b="0" dirty="0"/>
              <a:t> (</a:t>
            </a:r>
            <a:r>
              <a:rPr dirty="0" err="1"/>
              <a:t>односно</a:t>
            </a:r>
            <a:r>
              <a:rPr dirty="0"/>
              <a:t> </a:t>
            </a:r>
            <a:r>
              <a:rPr dirty="0" err="1"/>
              <a:t>запослени</a:t>
            </a:r>
            <a:r>
              <a:rPr dirty="0"/>
              <a:t> у </a:t>
            </a:r>
            <a:r>
              <a:rPr dirty="0" err="1"/>
              <a:t>Институту</a:t>
            </a:r>
            <a:r>
              <a:rPr dirty="0"/>
              <a:t> </a:t>
            </a:r>
            <a:r>
              <a:rPr i="1" dirty="0" err="1"/>
              <a:t>за</a:t>
            </a:r>
            <a:r>
              <a:rPr i="1" dirty="0"/>
              <a:t> </a:t>
            </a:r>
            <a:r>
              <a:rPr lang="sr-Cyrl-RS" i="1" dirty="0"/>
              <a:t>ветеринарство Србије</a:t>
            </a:r>
            <a:r>
              <a:rPr b="0" dirty="0"/>
              <a:t>) </a:t>
            </a:r>
            <a:r>
              <a:rPr b="0" dirty="0" err="1"/>
              <a:t>могу</a:t>
            </a:r>
            <a:r>
              <a:rPr b="0" dirty="0"/>
              <a:t> </a:t>
            </a:r>
            <a:r>
              <a:rPr b="0" dirty="0" err="1"/>
              <a:t>да</a:t>
            </a:r>
            <a:r>
              <a:rPr b="0" dirty="0"/>
              <a:t> </a:t>
            </a:r>
            <a:r>
              <a:rPr b="0" dirty="0" err="1"/>
              <a:t>га</a:t>
            </a:r>
            <a:r>
              <a:rPr b="0" dirty="0"/>
              <a:t> </a:t>
            </a:r>
            <a:r>
              <a:rPr b="0" dirty="0" err="1"/>
              <a:t>преузму</a:t>
            </a:r>
            <a:r>
              <a:rPr b="0" dirty="0"/>
              <a:t>. </a:t>
            </a:r>
            <a:endParaRPr dirty="0">
              <a:solidFill>
                <a:srgbClr val="F3711E"/>
              </a:solidFill>
            </a:endParaRPr>
          </a:p>
          <a:p>
            <a:pPr algn="l" defTabSz="914400">
              <a:spcBef>
                <a:spcPts val="1200"/>
              </a:spcBef>
              <a:defRPr sz="4400" b="1">
                <a:solidFill>
                  <a:srgbClr val="963030"/>
                </a:solidFill>
                <a:latin typeface="Arial"/>
                <a:ea typeface="Arial"/>
                <a:cs typeface="Arial"/>
                <a:sym typeface="Arial"/>
              </a:defRPr>
            </a:pPr>
            <a:r>
              <a:rPr dirty="0" err="1"/>
              <a:t>Одложени</a:t>
            </a:r>
            <a:r>
              <a:rPr dirty="0"/>
              <a:t> </a:t>
            </a:r>
            <a:r>
              <a:rPr dirty="0" err="1"/>
              <a:t>приступ</a:t>
            </a:r>
            <a:r>
              <a:rPr dirty="0"/>
              <a:t>: </a:t>
            </a:r>
            <a:r>
              <a:rPr b="0" dirty="0" err="1"/>
              <a:t>документ</a:t>
            </a:r>
            <a:r>
              <a:rPr b="0" dirty="0"/>
              <a:t> </a:t>
            </a:r>
            <a:r>
              <a:rPr b="0" dirty="0" err="1"/>
              <a:t>није</a:t>
            </a:r>
            <a:r>
              <a:rPr b="0" dirty="0"/>
              <a:t> </a:t>
            </a:r>
            <a:r>
              <a:rPr b="0" dirty="0" err="1"/>
              <a:t>доступан</a:t>
            </a:r>
            <a:r>
              <a:rPr b="0" dirty="0"/>
              <a:t> </a:t>
            </a:r>
            <a:r>
              <a:rPr b="0" dirty="0" err="1"/>
              <a:t>до</a:t>
            </a:r>
            <a:r>
              <a:rPr b="0" dirty="0"/>
              <a:t> </a:t>
            </a:r>
            <a:br>
              <a:rPr b="0" dirty="0"/>
            </a:br>
            <a:r>
              <a:rPr b="0" dirty="0" err="1"/>
              <a:t>одређеног</a:t>
            </a:r>
            <a:r>
              <a:rPr b="0" dirty="0"/>
              <a:t> </a:t>
            </a:r>
            <a:r>
              <a:rPr b="0" dirty="0" err="1"/>
              <a:t>датума</a:t>
            </a:r>
            <a:r>
              <a:rPr b="0" dirty="0"/>
              <a:t> </a:t>
            </a:r>
            <a:r>
              <a:rPr b="0" dirty="0" err="1"/>
              <a:t>због</a:t>
            </a:r>
            <a:r>
              <a:rPr b="0" dirty="0"/>
              <a:t> </a:t>
            </a:r>
            <a:r>
              <a:rPr b="0" dirty="0" err="1"/>
              <a:t>ограничења</a:t>
            </a:r>
            <a:r>
              <a:rPr b="0" dirty="0"/>
              <a:t>  </a:t>
            </a:r>
            <a:r>
              <a:rPr b="0" dirty="0" err="1"/>
              <a:t>које</a:t>
            </a:r>
            <a:r>
              <a:rPr b="0" dirty="0"/>
              <a:t> </a:t>
            </a:r>
            <a:r>
              <a:rPr b="0" dirty="0" err="1"/>
              <a:t>намећу</a:t>
            </a:r>
            <a:r>
              <a:rPr b="0" dirty="0"/>
              <a:t> </a:t>
            </a:r>
            <a:br>
              <a:rPr b="0" dirty="0"/>
            </a:br>
            <a:r>
              <a:rPr b="0" dirty="0" err="1"/>
              <a:t>издавачи</a:t>
            </a:r>
            <a:r>
              <a:rPr b="0" dirty="0"/>
              <a:t>. </a:t>
            </a:r>
            <a:r>
              <a:rPr b="0" dirty="0" err="1"/>
              <a:t>Након</a:t>
            </a:r>
            <a:r>
              <a:rPr b="0" dirty="0"/>
              <a:t> </a:t>
            </a:r>
            <a:r>
              <a:rPr b="0" dirty="0" err="1"/>
              <a:t>тог</a:t>
            </a:r>
            <a:r>
              <a:rPr b="0" dirty="0"/>
              <a:t> </a:t>
            </a:r>
            <a:r>
              <a:rPr b="0" dirty="0" err="1"/>
              <a:t>датума</a:t>
            </a:r>
            <a:r>
              <a:rPr b="0" dirty="0"/>
              <a:t> </a:t>
            </a:r>
            <a:r>
              <a:rPr b="0" dirty="0" err="1"/>
              <a:t>документ</a:t>
            </a:r>
            <a:r>
              <a:rPr b="0" dirty="0"/>
              <a:t> </a:t>
            </a:r>
            <a:r>
              <a:rPr b="0" dirty="0" err="1"/>
              <a:t>постаје</a:t>
            </a:r>
            <a:r>
              <a:rPr b="0" dirty="0"/>
              <a:t> </a:t>
            </a:r>
            <a:br>
              <a:rPr b="0" dirty="0"/>
            </a:br>
            <a:r>
              <a:rPr b="0" dirty="0" err="1"/>
              <a:t>јавно</a:t>
            </a:r>
            <a:r>
              <a:rPr b="0" dirty="0"/>
              <a:t> </a:t>
            </a:r>
            <a:r>
              <a:rPr b="0" dirty="0" err="1"/>
              <a:t>доступан</a:t>
            </a:r>
            <a:r>
              <a:rPr b="0" dirty="0"/>
              <a:t>. </a:t>
            </a:r>
            <a:r>
              <a:rPr b="0" dirty="0" err="1"/>
              <a:t>Дужина</a:t>
            </a:r>
            <a:r>
              <a:rPr b="0" dirty="0"/>
              <a:t> </a:t>
            </a:r>
            <a:r>
              <a:rPr b="0" dirty="0" err="1"/>
              <a:t>трајања</a:t>
            </a:r>
            <a:r>
              <a:rPr b="0" dirty="0"/>
              <a:t> </a:t>
            </a:r>
            <a:r>
              <a:rPr b="0" dirty="0" err="1"/>
              <a:t>ембарго</a:t>
            </a:r>
            <a:r>
              <a:rPr b="0" dirty="0"/>
              <a:t> </a:t>
            </a:r>
            <a:r>
              <a:rPr b="0" dirty="0" err="1"/>
              <a:t>периода</a:t>
            </a:r>
            <a:r>
              <a:rPr b="0" dirty="0"/>
              <a:t> </a:t>
            </a:r>
            <a:r>
              <a:rPr b="0" dirty="0" err="1"/>
              <a:t>може</a:t>
            </a:r>
            <a:r>
              <a:rPr b="0" dirty="0"/>
              <a:t> </a:t>
            </a:r>
            <a:r>
              <a:rPr b="0" dirty="0" err="1"/>
              <a:t>се</a:t>
            </a:r>
            <a:r>
              <a:rPr b="0" dirty="0"/>
              <a:t> </a:t>
            </a:r>
            <a:r>
              <a:rPr b="0" dirty="0" err="1"/>
              <a:t>наћи</a:t>
            </a:r>
            <a:r>
              <a:rPr b="0" dirty="0"/>
              <a:t> </a:t>
            </a:r>
            <a:r>
              <a:rPr b="0" dirty="0" err="1"/>
              <a:t>на</a:t>
            </a:r>
            <a:r>
              <a:rPr b="0" dirty="0"/>
              <a:t> </a:t>
            </a:r>
            <a:r>
              <a:rPr b="0" dirty="0" err="1"/>
              <a:t>сајту</a:t>
            </a:r>
            <a:r>
              <a:rPr b="0" dirty="0"/>
              <a:t> </a:t>
            </a:r>
            <a:r>
              <a:rPr b="0" dirty="0" err="1"/>
              <a:t>часописа</a:t>
            </a:r>
            <a:r>
              <a:rPr b="0" dirty="0"/>
              <a:t> (</a:t>
            </a:r>
            <a:r>
              <a:rPr b="0" dirty="0" err="1"/>
              <a:t>уређивачка</a:t>
            </a:r>
            <a:r>
              <a:rPr b="0" dirty="0"/>
              <a:t> </a:t>
            </a:r>
            <a:br>
              <a:rPr b="0" dirty="0"/>
            </a:br>
            <a:r>
              <a:rPr b="0" dirty="0" err="1"/>
              <a:t>политика</a:t>
            </a:r>
            <a:r>
              <a:rPr b="0" dirty="0"/>
              <a:t>, </a:t>
            </a:r>
            <a:r>
              <a:rPr b="0" dirty="0" err="1"/>
              <a:t>политика</a:t>
            </a:r>
            <a:r>
              <a:rPr b="0" dirty="0"/>
              <a:t> </a:t>
            </a:r>
            <a:r>
              <a:rPr b="0" dirty="0" err="1"/>
              <a:t>самоархивирања</a:t>
            </a:r>
            <a:r>
              <a:rPr b="0" dirty="0"/>
              <a:t>, </a:t>
            </a:r>
            <a:r>
              <a:rPr b="0" dirty="0" err="1"/>
              <a:t>као</a:t>
            </a:r>
            <a:r>
              <a:rPr b="0" dirty="0"/>
              <a:t> и у </a:t>
            </a:r>
            <a:br>
              <a:rPr b="0" dirty="0"/>
            </a:br>
            <a:r>
              <a:rPr b="0" dirty="0" err="1"/>
              <a:t>бази</a:t>
            </a:r>
            <a:r>
              <a:rPr b="0" dirty="0"/>
              <a:t> </a:t>
            </a:r>
            <a:r>
              <a:rPr b="0" dirty="0" err="1"/>
              <a:t>података</a:t>
            </a:r>
            <a:r>
              <a:rPr b="0" dirty="0"/>
              <a:t> SHERPA/</a:t>
            </a:r>
            <a:r>
              <a:rPr b="0" dirty="0" err="1"/>
              <a:t>RoMEO</a:t>
            </a:r>
            <a:r>
              <a:rPr b="0" dirty="0"/>
              <a:t> </a:t>
            </a:r>
            <a:br>
              <a:rPr b="0" dirty="0"/>
            </a:br>
            <a:r>
              <a:rPr b="0" dirty="0">
                <a:solidFill>
                  <a:srgbClr val="F3711E"/>
                </a:solidFill>
              </a:rPr>
              <a:t>(</a:t>
            </a:r>
            <a:r>
              <a:rPr u="sng" dirty="0">
                <a:solidFill>
                  <a:srgbClr val="0000FF"/>
                </a:solidFill>
                <a:uFill>
                  <a:solidFill>
                    <a:srgbClr val="0000FF"/>
                  </a:solidFill>
                </a:uFill>
                <a:hlinkClick r:id="rId2"/>
              </a:rPr>
              <a:t>http://www.sherpa.ac.uk/romeo/index.php</a:t>
            </a:r>
            <a:r>
              <a:rPr b="0" dirty="0">
                <a:solidFill>
                  <a:srgbClr val="F3711E"/>
                </a:solidFill>
              </a:rPr>
              <a:t>). </a:t>
            </a:r>
          </a:p>
        </p:txBody>
      </p:sp>
      <p:pic>
        <p:nvPicPr>
          <p:cNvPr id="340" name="Picture 6" descr="Picture 6"/>
          <p:cNvPicPr>
            <a:picLocks noChangeAspect="1"/>
          </p:cNvPicPr>
          <p:nvPr/>
        </p:nvPicPr>
        <p:blipFill>
          <a:blip r:embed="rId3"/>
          <a:stretch>
            <a:fillRect/>
          </a:stretch>
        </p:blipFill>
        <p:spPr>
          <a:xfrm>
            <a:off x="21585358" y="827424"/>
            <a:ext cx="1221336" cy="1221336"/>
          </a:xfrm>
          <a:prstGeom prst="rect">
            <a:avLst/>
          </a:prstGeom>
          <a:ln w="12700">
            <a:miter lim="400000"/>
          </a:ln>
        </p:spPr>
      </p:pic>
      <p:pic>
        <p:nvPicPr>
          <p:cNvPr id="341" name="Screenshot 2021-05-16 at 16.40.33.png" descr="Screenshot 2021-05-16 at 16.40.33.png"/>
          <p:cNvPicPr>
            <a:picLocks noChangeAspect="1"/>
          </p:cNvPicPr>
          <p:nvPr/>
        </p:nvPicPr>
        <p:blipFill>
          <a:blip r:embed="rId4"/>
          <a:stretch>
            <a:fillRect/>
          </a:stretch>
        </p:blipFill>
        <p:spPr>
          <a:xfrm>
            <a:off x="50800" y="628650"/>
            <a:ext cx="10464800" cy="2197100"/>
          </a:xfrm>
          <a:prstGeom prst="rect">
            <a:avLst/>
          </a:prstGeom>
          <a:ln w="12700">
            <a:miter lim="400000"/>
          </a:ln>
        </p:spPr>
      </p:pic>
      <p:pic>
        <p:nvPicPr>
          <p:cNvPr id="342" name="Screenshot 2021-05-16 at 16.43.26.png" descr="Screenshot 2021-05-16 at 16.43.26.png"/>
          <p:cNvPicPr>
            <a:picLocks noChangeAspect="1"/>
          </p:cNvPicPr>
          <p:nvPr/>
        </p:nvPicPr>
        <p:blipFill>
          <a:blip r:embed="rId5"/>
          <a:stretch>
            <a:fillRect/>
          </a:stretch>
        </p:blipFill>
        <p:spPr>
          <a:xfrm>
            <a:off x="116004" y="11265134"/>
            <a:ext cx="10334392" cy="1051392"/>
          </a:xfrm>
          <a:prstGeom prst="rect">
            <a:avLst/>
          </a:prstGeom>
          <a:ln w="12700">
            <a:miter lim="400000"/>
          </a:ln>
        </p:spPr>
      </p:pic>
      <p:sp>
        <p:nvSpPr>
          <p:cNvPr id="343" name="Степен доступности"/>
          <p:cNvSpPr txBox="1"/>
          <p:nvPr/>
        </p:nvSpPr>
        <p:spPr>
          <a:xfrm>
            <a:off x="177799" y="5096321"/>
            <a:ext cx="6293049" cy="780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4800" b="1">
                <a:solidFill>
                  <a:srgbClr val="963030"/>
                </a:solidFill>
                <a:latin typeface="Arial"/>
                <a:ea typeface="Arial"/>
                <a:cs typeface="Arial"/>
                <a:sym typeface="Arial"/>
              </a:defRPr>
            </a:lvl1pPr>
          </a:lstStyle>
          <a:p>
            <a:r>
              <a:t>Степен доступности</a:t>
            </a:r>
          </a:p>
        </p:txBody>
      </p:sp>
      <p:sp>
        <p:nvSpPr>
          <p:cNvPr id="344" name="Датум депоновања"/>
          <p:cNvSpPr txBox="1"/>
          <p:nvPr/>
        </p:nvSpPr>
        <p:spPr>
          <a:xfrm>
            <a:off x="4425327" y="11383561"/>
            <a:ext cx="2494677" cy="39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C91012"/>
                </a:solidFill>
                <a:latin typeface="Arial"/>
                <a:ea typeface="Arial"/>
                <a:cs typeface="Arial"/>
                <a:sym typeface="Arial"/>
              </a:defRPr>
            </a:lvl1pPr>
          </a:lstStyle>
          <a:p>
            <a:r>
              <a:t>Датум депоновања</a:t>
            </a:r>
          </a:p>
        </p:txBody>
      </p:sp>
      <p:sp>
        <p:nvSpPr>
          <p:cNvPr id="345" name="Датум када ће пуни текст бити доступан"/>
          <p:cNvSpPr txBox="1"/>
          <p:nvPr/>
        </p:nvSpPr>
        <p:spPr>
          <a:xfrm>
            <a:off x="4434635" y="11823828"/>
            <a:ext cx="5117661" cy="39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100">
                <a:solidFill>
                  <a:srgbClr val="C91012"/>
                </a:solidFill>
                <a:latin typeface="Arial"/>
                <a:ea typeface="Arial"/>
                <a:cs typeface="Arial"/>
                <a:sym typeface="Arial"/>
              </a:defRPr>
            </a:lvl1pPr>
          </a:lstStyle>
          <a:p>
            <a:r>
              <a:t>Датум када ће пуни текст бити доступан</a:t>
            </a:r>
          </a:p>
        </p:txBody>
      </p:sp>
      <p:pic>
        <p:nvPicPr>
          <p:cNvPr id="346" name="Screenshot 2021-06-14 at 17.16.03.png" descr="Screenshot 2021-06-14 at 17.16.03.png"/>
          <p:cNvPicPr>
            <a:picLocks noChangeAspect="1"/>
          </p:cNvPicPr>
          <p:nvPr/>
        </p:nvPicPr>
        <p:blipFill>
          <a:blip r:embed="rId6"/>
          <a:stretch>
            <a:fillRect/>
          </a:stretch>
        </p:blipFill>
        <p:spPr>
          <a:xfrm>
            <a:off x="6775250" y="4257471"/>
            <a:ext cx="3200651" cy="520105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Screenshot 2021-05-16 at 16.47.46.png" descr="Screenshot 2021-05-16 at 16.47.46.png"/>
          <p:cNvPicPr>
            <a:picLocks noChangeAspect="1"/>
          </p:cNvPicPr>
          <p:nvPr/>
        </p:nvPicPr>
        <p:blipFill>
          <a:blip r:embed="rId2"/>
          <a:stretch>
            <a:fillRect/>
          </a:stretch>
        </p:blipFill>
        <p:spPr>
          <a:xfrm>
            <a:off x="336550" y="1803400"/>
            <a:ext cx="10553700" cy="2946400"/>
          </a:xfrm>
          <a:prstGeom prst="rect">
            <a:avLst/>
          </a:prstGeom>
          <a:ln w="12700">
            <a:miter lim="400000"/>
          </a:ln>
        </p:spPr>
      </p:pic>
      <p:pic>
        <p:nvPicPr>
          <p:cNvPr id="349" name="Screenshot 2021-05-16 at 16.48.14.png" descr="Screenshot 2021-05-16 at 16.48.14.png"/>
          <p:cNvPicPr>
            <a:picLocks noChangeAspect="1"/>
          </p:cNvPicPr>
          <p:nvPr/>
        </p:nvPicPr>
        <p:blipFill>
          <a:blip r:embed="rId3"/>
          <a:stretch>
            <a:fillRect/>
          </a:stretch>
        </p:blipFill>
        <p:spPr>
          <a:xfrm>
            <a:off x="222250" y="11188700"/>
            <a:ext cx="10375900" cy="1193800"/>
          </a:xfrm>
          <a:prstGeom prst="rect">
            <a:avLst/>
          </a:prstGeom>
          <a:ln w="12700">
            <a:miter lim="400000"/>
          </a:ln>
        </p:spPr>
      </p:pic>
      <p:sp>
        <p:nvSpPr>
          <p:cNvPr id="350" name="Права коришћења"/>
          <p:cNvSpPr txBox="1"/>
          <p:nvPr/>
        </p:nvSpPr>
        <p:spPr>
          <a:xfrm>
            <a:off x="888999" y="277086"/>
            <a:ext cx="5897824" cy="817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000" b="1">
                <a:solidFill>
                  <a:srgbClr val="963030"/>
                </a:solidFill>
                <a:latin typeface="Arial"/>
                <a:ea typeface="Arial"/>
                <a:cs typeface="Arial"/>
                <a:sym typeface="Arial"/>
              </a:defRPr>
            </a:lvl1pPr>
          </a:lstStyle>
          <a:p>
            <a:r>
              <a:t>Права коришћења</a:t>
            </a:r>
          </a:p>
        </p:txBody>
      </p:sp>
      <p:sp>
        <p:nvSpPr>
          <p:cNvPr id="351" name="У репозиторијуму се права коришћења депонованих…"/>
          <p:cNvSpPr txBox="1"/>
          <p:nvPr/>
        </p:nvSpPr>
        <p:spPr>
          <a:xfrm>
            <a:off x="11582399" y="489455"/>
            <a:ext cx="12433755" cy="39486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300">
                <a:solidFill>
                  <a:srgbClr val="963030"/>
                </a:solidFill>
                <a:latin typeface="Arial"/>
                <a:ea typeface="Arial"/>
                <a:cs typeface="Arial"/>
                <a:sym typeface="Arial"/>
              </a:defRPr>
            </a:pPr>
            <a:r>
              <a:t>У репозиторијуму се права коришћења депонованих </a:t>
            </a:r>
            <a:endParaRPr>
              <a:solidFill>
                <a:srgbClr val="F3711E"/>
              </a:solidFill>
            </a:endParaRPr>
          </a:p>
          <a:p>
            <a:pPr algn="l" defTabSz="914400">
              <a:defRPr sz="3300">
                <a:solidFill>
                  <a:srgbClr val="963030"/>
                </a:solidFill>
                <a:latin typeface="Arial"/>
                <a:ea typeface="Arial"/>
                <a:cs typeface="Arial"/>
                <a:sym typeface="Arial"/>
              </a:defRPr>
            </a:pPr>
            <a:r>
              <a:t>докумената регулишу лиценцама уграђеним у систем. </a:t>
            </a:r>
            <a:endParaRPr>
              <a:solidFill>
                <a:srgbClr val="F3711E"/>
              </a:solidFill>
            </a:endParaRPr>
          </a:p>
          <a:p>
            <a:pPr algn="l" defTabSz="914400">
              <a:defRPr sz="3300">
                <a:solidFill>
                  <a:srgbClr val="963030"/>
                </a:solidFill>
                <a:latin typeface="Arial"/>
                <a:ea typeface="Arial"/>
                <a:cs typeface="Arial"/>
                <a:sym typeface="Arial"/>
              </a:defRPr>
            </a:pPr>
            <a:r>
              <a:t>Поред шест модула </a:t>
            </a:r>
            <a:r>
              <a:rPr i="1"/>
              <a:t>Creative Commons </a:t>
            </a:r>
            <a:r>
              <a:t>лиценци, корисници који депонују  своје радове могу да користе и лиценцу </a:t>
            </a:r>
            <a:br/>
            <a:r>
              <a:t>CC0, која означава одрицање од свих права и одговара </a:t>
            </a:r>
            <a:br/>
            <a:r>
              <a:t>јавном домену. </a:t>
            </a:r>
            <a:endParaRPr>
              <a:solidFill>
                <a:srgbClr val="F3711E"/>
              </a:solidFill>
            </a:endParaRPr>
          </a:p>
          <a:p>
            <a:pPr algn="l" defTabSz="914400">
              <a:defRPr sz="3300">
                <a:solidFill>
                  <a:srgbClr val="963030"/>
                </a:solidFill>
                <a:latin typeface="Arial"/>
                <a:ea typeface="Arial"/>
                <a:cs typeface="Arial"/>
                <a:sym typeface="Arial"/>
              </a:defRPr>
            </a:pPr>
            <a:r>
              <a:t>Ако су сва права задржана, користи се ознака </a:t>
            </a:r>
            <a:r>
              <a:rPr i="1"/>
              <a:t>All rights </a:t>
            </a:r>
            <a:br>
              <a:rPr i="1"/>
            </a:br>
            <a:r>
              <a:rPr i="1"/>
              <a:t>reserved</a:t>
            </a:r>
            <a:r>
              <a:t>.</a:t>
            </a:r>
          </a:p>
        </p:txBody>
      </p:sp>
      <p:sp>
        <p:nvSpPr>
          <p:cNvPr id="352" name="Када се депонују радови који су публиковани, примењују се лиценце које су дефинисали издавачи. Податак о…"/>
          <p:cNvSpPr txBox="1"/>
          <p:nvPr/>
        </p:nvSpPr>
        <p:spPr>
          <a:xfrm>
            <a:off x="482600" y="5310440"/>
            <a:ext cx="23418800" cy="3948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300">
                <a:solidFill>
                  <a:srgbClr val="963030"/>
                </a:solidFill>
                <a:latin typeface="Arial"/>
                <a:ea typeface="Arial"/>
                <a:cs typeface="Arial"/>
                <a:sym typeface="Arial"/>
              </a:defRPr>
            </a:pPr>
            <a:r>
              <a:t>Када се депонују радови који су публиковани, примењују се лиценце које су дефинисали издавачи. Податак о </a:t>
            </a:r>
            <a:endParaRPr>
              <a:solidFill>
                <a:srgbClr val="F3711E"/>
              </a:solidFill>
            </a:endParaRPr>
          </a:p>
          <a:p>
            <a:pPr algn="l" defTabSz="914400">
              <a:defRPr sz="3300">
                <a:solidFill>
                  <a:srgbClr val="963030"/>
                </a:solidFill>
                <a:latin typeface="Arial"/>
                <a:ea typeface="Arial"/>
                <a:cs typeface="Arial"/>
                <a:sym typeface="Arial"/>
              </a:defRPr>
            </a:pPr>
            <a:r>
              <a:t>лиценци може се наћи у самој публикацији или на сајту издавача (обично у уређивачкој политици). </a:t>
            </a:r>
            <a:endParaRPr>
              <a:solidFill>
                <a:srgbClr val="F3711E"/>
              </a:solidFill>
            </a:endParaRPr>
          </a:p>
          <a:p>
            <a:pPr algn="l" defTabSz="914400">
              <a:defRPr sz="3300">
                <a:solidFill>
                  <a:srgbClr val="963030"/>
                </a:solidFill>
                <a:latin typeface="Arial"/>
                <a:ea typeface="Arial"/>
                <a:cs typeface="Arial"/>
                <a:sym typeface="Arial"/>
              </a:defRPr>
            </a:pPr>
            <a:endParaRPr>
              <a:solidFill>
                <a:srgbClr val="F3711E"/>
              </a:solidFill>
            </a:endParaRPr>
          </a:p>
          <a:p>
            <a:pPr algn="l" defTabSz="914400">
              <a:defRPr sz="3300">
                <a:solidFill>
                  <a:srgbClr val="963030"/>
                </a:solidFill>
                <a:latin typeface="Arial"/>
                <a:ea typeface="Arial"/>
                <a:cs typeface="Arial"/>
                <a:sym typeface="Arial"/>
              </a:defRPr>
            </a:pPr>
            <a:r>
              <a:t>Када права коришћења публикације нису дефинисана, треба од издавача затражити дозволу да се публикација учини јавно доступном под одређеним условима. </a:t>
            </a:r>
            <a:endParaRPr>
              <a:solidFill>
                <a:srgbClr val="F3711E"/>
              </a:solidFill>
            </a:endParaRPr>
          </a:p>
          <a:p>
            <a:pPr algn="l" defTabSz="914400">
              <a:defRPr sz="3300">
                <a:solidFill>
                  <a:srgbClr val="963030"/>
                </a:solidFill>
                <a:latin typeface="Arial"/>
                <a:ea typeface="Arial"/>
                <a:cs typeface="Arial"/>
                <a:sym typeface="Arial"/>
              </a:defRPr>
            </a:pPr>
            <a:endParaRPr>
              <a:solidFill>
                <a:srgbClr val="F3711E"/>
              </a:solidFill>
            </a:endParaRPr>
          </a:p>
          <a:p>
            <a:pPr algn="l" defTabSz="914400">
              <a:defRPr sz="3300">
                <a:solidFill>
                  <a:srgbClr val="963030"/>
                </a:solidFill>
                <a:latin typeface="Arial"/>
                <a:ea typeface="Arial"/>
                <a:cs typeface="Arial"/>
                <a:sym typeface="Arial"/>
              </a:defRPr>
            </a:pPr>
            <a:r>
              <a:t>Ако се депонују документи који нису публиковани, аутор сам бира лиценцу. </a:t>
            </a:r>
            <a:endParaRPr>
              <a:solidFill>
                <a:srgbClr val="F3711E"/>
              </a:solidFill>
            </a:endParaRPr>
          </a:p>
        </p:txBody>
      </p:sp>
      <p:sp>
        <p:nvSpPr>
          <p:cNvPr id="353" name="Носилац ауторских права"/>
          <p:cNvSpPr txBox="1"/>
          <p:nvPr/>
        </p:nvSpPr>
        <p:spPr>
          <a:xfrm>
            <a:off x="355599" y="9616342"/>
            <a:ext cx="8262331"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000" b="1">
                <a:solidFill>
                  <a:srgbClr val="963030"/>
                </a:solidFill>
                <a:latin typeface="Arial"/>
                <a:ea typeface="Arial"/>
                <a:cs typeface="Arial"/>
                <a:sym typeface="Arial"/>
              </a:defRPr>
            </a:lvl1pPr>
          </a:lstStyle>
          <a:p>
            <a:r>
              <a:t>Носилац ауторских права</a:t>
            </a:r>
          </a:p>
        </p:txBody>
      </p:sp>
      <p:sp>
        <p:nvSpPr>
          <p:cNvPr id="354" name="Носилац ауторских права је најчешће аутор или издавач.  Тај податак можете наћи у самој публикацији (© xxx) или на сајту издавача (у одељку о правима и дозволама за  репродуковање или у уређивачкој политици)."/>
          <p:cNvSpPr txBox="1"/>
          <p:nvPr/>
        </p:nvSpPr>
        <p:spPr>
          <a:xfrm>
            <a:off x="11709399" y="9625511"/>
            <a:ext cx="11593912" cy="2018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300">
                <a:solidFill>
                  <a:srgbClr val="963030"/>
                </a:solidFill>
                <a:latin typeface="Arial"/>
                <a:ea typeface="Arial"/>
                <a:cs typeface="Arial"/>
                <a:sym typeface="Arial"/>
              </a:defRPr>
            </a:pPr>
            <a:r>
              <a:t>Носилац ауторских права је најчешће аутор или издавач. </a:t>
            </a:r>
            <a:br/>
            <a:r>
              <a:t>Тај податак можете наћи у самој публикацији (© xxx) или на сајту издавача (у одељку о правима и дозволама за </a:t>
            </a:r>
            <a:br/>
            <a:r>
              <a:t>репродуковање или у уређивачкој политици).</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Screenshot 2021-05-16 at 16.54.40.png" descr="Screenshot 2021-05-16 at 16.54.40.png"/>
          <p:cNvPicPr>
            <a:picLocks noChangeAspect="1"/>
          </p:cNvPicPr>
          <p:nvPr/>
        </p:nvPicPr>
        <p:blipFill>
          <a:blip r:embed="rId2"/>
          <a:stretch>
            <a:fillRect/>
          </a:stretch>
        </p:blipFill>
        <p:spPr>
          <a:xfrm>
            <a:off x="336550" y="1092200"/>
            <a:ext cx="14717744" cy="11084777"/>
          </a:xfrm>
          <a:prstGeom prst="rect">
            <a:avLst/>
          </a:prstGeom>
          <a:ln w="12700">
            <a:miter lim="400000"/>
          </a:ln>
        </p:spPr>
      </p:pic>
      <p:pic>
        <p:nvPicPr>
          <p:cNvPr id="357" name="Screenshot 2021-05-16 at 16.56.25.png" descr="Screenshot 2021-05-16 at 16.56.25.png"/>
          <p:cNvPicPr>
            <a:picLocks noChangeAspect="1"/>
          </p:cNvPicPr>
          <p:nvPr/>
        </p:nvPicPr>
        <p:blipFill>
          <a:blip r:embed="rId3"/>
          <a:stretch>
            <a:fillRect/>
          </a:stretch>
        </p:blipFill>
        <p:spPr>
          <a:xfrm>
            <a:off x="14522450" y="2051050"/>
            <a:ext cx="8191500" cy="977900"/>
          </a:xfrm>
          <a:prstGeom prst="rect">
            <a:avLst/>
          </a:prstGeom>
          <a:ln w="12700">
            <a:miter lim="400000"/>
          </a:ln>
        </p:spPr>
      </p:pic>
      <p:sp>
        <p:nvSpPr>
          <p:cNvPr id="358" name="Group"/>
          <p:cNvSpPr/>
          <p:nvPr/>
        </p:nvSpPr>
        <p:spPr>
          <a:xfrm flipH="1">
            <a:off x="14216064" y="4867233"/>
            <a:ext cx="7123108" cy="3534709"/>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9" name="Одложени отворени приступ:…"/>
          <p:cNvSpPr txBox="1"/>
          <p:nvPr/>
        </p:nvSpPr>
        <p:spPr>
          <a:xfrm>
            <a:off x="15460535" y="5831423"/>
            <a:ext cx="5440718" cy="1606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sz="2500" b="1">
                <a:solidFill>
                  <a:srgbClr val="FFFFFF"/>
                </a:solidFill>
                <a:latin typeface="Calibri"/>
                <a:ea typeface="Calibri"/>
                <a:cs typeface="Calibri"/>
                <a:sym typeface="Calibri"/>
              </a:defRPr>
            </a:pPr>
            <a:r>
              <a:t>Одложени отворени приступ: </a:t>
            </a:r>
          </a:p>
          <a:p>
            <a:pPr defTabSz="914400">
              <a:defRPr sz="2500" b="1">
                <a:solidFill>
                  <a:srgbClr val="FFFFFF"/>
                </a:solidFill>
                <a:latin typeface="Calibri"/>
                <a:ea typeface="Calibri"/>
                <a:cs typeface="Calibri"/>
                <a:sym typeface="Calibri"/>
              </a:defRPr>
            </a:pPr>
            <a:r>
              <a:t>дефинисање ембраго периода, односно датума када документ може да постане јавно доступан.</a:t>
            </a:r>
          </a:p>
        </p:txBody>
      </p:sp>
      <p:sp>
        <p:nvSpPr>
          <p:cNvPr id="360" name="У метаподацима"/>
          <p:cNvSpPr txBox="1"/>
          <p:nvPr/>
        </p:nvSpPr>
        <p:spPr>
          <a:xfrm>
            <a:off x="16391898" y="618325"/>
            <a:ext cx="4452604" cy="69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4200" b="1">
                <a:solidFill>
                  <a:srgbClr val="963030"/>
                </a:solidFill>
                <a:latin typeface="Arial"/>
                <a:ea typeface="Arial"/>
                <a:cs typeface="Arial"/>
                <a:sym typeface="Arial"/>
              </a:defRPr>
            </a:lvl1pPr>
          </a:lstStyle>
          <a:p>
            <a:r>
              <a:t>У метаподацима</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 name="Screenshot 2021-05-16 at 17.03.21.png" descr="Screenshot 2021-05-16 at 17.03.21.png"/>
          <p:cNvPicPr>
            <a:picLocks noChangeAspect="1"/>
          </p:cNvPicPr>
          <p:nvPr/>
        </p:nvPicPr>
        <p:blipFill>
          <a:blip r:embed="rId2"/>
          <a:stretch>
            <a:fillRect/>
          </a:stretch>
        </p:blipFill>
        <p:spPr>
          <a:xfrm>
            <a:off x="222250" y="712180"/>
            <a:ext cx="13008335" cy="10564440"/>
          </a:xfrm>
          <a:prstGeom prst="rect">
            <a:avLst/>
          </a:prstGeom>
          <a:ln w="12700">
            <a:miter lim="400000"/>
          </a:ln>
        </p:spPr>
      </p:pic>
      <p:pic>
        <p:nvPicPr>
          <p:cNvPr id="363" name="Screenshot 2021-05-16 at 17.03.47.png" descr="Screenshot 2021-05-16 at 17.03.47.png"/>
          <p:cNvPicPr>
            <a:picLocks noChangeAspect="1"/>
          </p:cNvPicPr>
          <p:nvPr/>
        </p:nvPicPr>
        <p:blipFill>
          <a:blip r:embed="rId3"/>
          <a:stretch>
            <a:fillRect/>
          </a:stretch>
        </p:blipFill>
        <p:spPr>
          <a:xfrm>
            <a:off x="13138150" y="844550"/>
            <a:ext cx="10553700" cy="10299700"/>
          </a:xfrm>
          <a:prstGeom prst="rect">
            <a:avLst/>
          </a:prstGeom>
          <a:ln w="12700">
            <a:miter lim="400000"/>
          </a:ln>
        </p:spPr>
      </p:pic>
      <p:sp>
        <p:nvSpPr>
          <p:cNvPr id="364" name="Провера података"/>
          <p:cNvSpPr txBox="1"/>
          <p:nvPr/>
        </p:nvSpPr>
        <p:spPr>
          <a:xfrm>
            <a:off x="9220199" y="12062687"/>
            <a:ext cx="5853486"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000" b="1">
                <a:solidFill>
                  <a:srgbClr val="963030"/>
                </a:solidFill>
                <a:latin typeface="Arial"/>
                <a:ea typeface="Arial"/>
                <a:cs typeface="Arial"/>
                <a:sym typeface="Arial"/>
              </a:defRPr>
            </a:lvl1pPr>
          </a:lstStyle>
          <a:p>
            <a:r>
              <a:t>Провера података</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Picture 2" descr="Picture 2"/>
          <p:cNvPicPr>
            <a:picLocks noChangeAspect="1"/>
          </p:cNvPicPr>
          <p:nvPr/>
        </p:nvPicPr>
        <p:blipFill>
          <a:blip r:embed="rId2"/>
          <a:stretch>
            <a:fillRect/>
          </a:stretch>
        </p:blipFill>
        <p:spPr>
          <a:xfrm>
            <a:off x="324851" y="192505"/>
            <a:ext cx="19196382" cy="6262979"/>
          </a:xfrm>
          <a:prstGeom prst="rect">
            <a:avLst/>
          </a:prstGeom>
          <a:ln w="3175">
            <a:solidFill>
              <a:srgbClr val="D9D9D9"/>
            </a:solidFill>
            <a:miter/>
          </a:ln>
        </p:spPr>
      </p:pic>
      <p:pic>
        <p:nvPicPr>
          <p:cNvPr id="367" name="Picture 2" descr="Picture 2"/>
          <p:cNvPicPr>
            <a:picLocks noChangeAspect="1"/>
          </p:cNvPicPr>
          <p:nvPr/>
        </p:nvPicPr>
        <p:blipFill>
          <a:blip r:embed="rId3"/>
          <a:stretch>
            <a:fillRect/>
          </a:stretch>
        </p:blipFill>
        <p:spPr>
          <a:xfrm>
            <a:off x="11414560" y="5582718"/>
            <a:ext cx="12498105" cy="7957627"/>
          </a:xfrm>
          <a:prstGeom prst="rect">
            <a:avLst/>
          </a:prstGeom>
          <a:ln w="3175">
            <a:solidFill>
              <a:srgbClr val="D9D9D9"/>
            </a:solidFill>
            <a:miter/>
          </a:ln>
        </p:spPr>
      </p:pic>
      <p:pic>
        <p:nvPicPr>
          <p:cNvPr id="368" name="Picture 2" descr="Picture 2"/>
          <p:cNvPicPr>
            <a:picLocks noChangeAspect="1"/>
          </p:cNvPicPr>
          <p:nvPr/>
        </p:nvPicPr>
        <p:blipFill>
          <a:blip r:embed="rId4"/>
          <a:stretch>
            <a:fillRect/>
          </a:stretch>
        </p:blipFill>
        <p:spPr>
          <a:xfrm>
            <a:off x="11408085" y="5312885"/>
            <a:ext cx="12055579" cy="5556178"/>
          </a:xfrm>
          <a:prstGeom prst="rect">
            <a:avLst/>
          </a:prstGeom>
          <a:ln w="12700">
            <a:miter lim="400000"/>
          </a:ln>
        </p:spPr>
      </p:pic>
      <p:sp>
        <p:nvSpPr>
          <p:cNvPr id="369" name="Rectangle"/>
          <p:cNvSpPr/>
          <p:nvPr/>
        </p:nvSpPr>
        <p:spPr>
          <a:xfrm>
            <a:off x="789084" y="5938258"/>
            <a:ext cx="9478799" cy="3913912"/>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0" name="Када је унос података завршен, депоновани документ ће се наћи на листи докумената који…"/>
          <p:cNvSpPr txBox="1"/>
          <p:nvPr/>
        </p:nvSpPr>
        <p:spPr>
          <a:xfrm>
            <a:off x="1177543" y="6224630"/>
            <a:ext cx="8701880" cy="3341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800" b="1">
                <a:solidFill>
                  <a:srgbClr val="FFFFFF"/>
                </a:solidFill>
                <a:latin typeface="Arial"/>
                <a:ea typeface="Arial"/>
                <a:cs typeface="Arial"/>
                <a:sym typeface="Arial"/>
              </a:defRPr>
            </a:pPr>
            <a:r>
              <a:t>Када је унос података завршен, депоновани документ ће се наћи на листи докумената који </a:t>
            </a:r>
          </a:p>
          <a:p>
            <a:pPr algn="l" defTabSz="914400">
              <a:defRPr sz="2800" b="1">
                <a:solidFill>
                  <a:srgbClr val="FFFFFF"/>
                </a:solidFill>
                <a:latin typeface="Arial"/>
                <a:ea typeface="Arial"/>
                <a:cs typeface="Arial"/>
                <a:sym typeface="Arial"/>
              </a:defRPr>
            </a:pPr>
            <a:r>
              <a:t>чекају да их администратор прегледа и прихвати или одбаци. Тек након те провере запис ће бити јавно видљив, а пуни текст доступан (осим ако се не налази у режиму затвореног приступа, приступа са лозинком или одложеног приступа).</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p:cNvSpPr/>
          <p:nvPr/>
        </p:nvSpPr>
        <p:spPr>
          <a:xfrm>
            <a:off x="0" y="-149289"/>
            <a:ext cx="24384000" cy="10306050"/>
          </a:xfrm>
          <a:prstGeom prst="rect">
            <a:avLst/>
          </a:prstGeom>
          <a:solidFill>
            <a:schemeClr val="accent1">
              <a:lumMod val="20000"/>
              <a:lumOff val="80000"/>
            </a:schemeClr>
          </a:solidFill>
          <a:ln w="12700">
            <a:solidFill>
              <a:schemeClr val="accent1">
                <a:lumMod val="60000"/>
                <a:lumOff val="40000"/>
              </a:schemeClr>
            </a:solidFill>
            <a:miter lim="400000"/>
          </a:ln>
        </p:spPr>
        <p:txBody>
          <a:bodyPr lIns="50800" tIns="50800" rIns="50800" bIns="50800" anchor="ctr"/>
          <a:lstStyle/>
          <a:p>
            <a:pPr defTabSz="825500">
              <a:defRPr sz="3200" b="1">
                <a:solidFill>
                  <a:srgbClr val="578EC0"/>
                </a:solidFill>
              </a:defRPr>
            </a:pPr>
            <a:endParaRPr dirty="0">
              <a:solidFill>
                <a:schemeClr val="accent1">
                  <a:lumMod val="40000"/>
                  <a:lumOff val="60000"/>
                </a:schemeClr>
              </a:solidFill>
            </a:endParaRPr>
          </a:p>
        </p:txBody>
      </p:sp>
      <p:sp>
        <p:nvSpPr>
          <p:cNvPr id="158" name="RIVeC…"/>
          <p:cNvSpPr txBox="1"/>
          <p:nvPr/>
        </p:nvSpPr>
        <p:spPr>
          <a:xfrm>
            <a:off x="1362269" y="2220280"/>
            <a:ext cx="21479070" cy="57682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just">
              <a:defRPr sz="3600">
                <a:solidFill>
                  <a:srgbClr val="963030"/>
                </a:solidFill>
                <a:latin typeface="Arial"/>
                <a:ea typeface="Arial"/>
                <a:cs typeface="Arial"/>
                <a:sym typeface="Arial"/>
              </a:defRPr>
            </a:pPr>
            <a:r>
              <a:rPr lang="ru-RU" sz="10300" i="0" dirty="0">
                <a:solidFill>
                  <a:schemeClr val="accent1">
                    <a:lumMod val="75000"/>
                  </a:schemeClr>
                </a:solidFill>
                <a:effectLst/>
                <a:latin typeface="Helvetica" panose="020B0604020202020204" pitchFamily="34" charset="0"/>
              </a:rPr>
              <a:t>РЕПОНИВС</a:t>
            </a:r>
            <a:endParaRPr sz="3200" dirty="0">
              <a:solidFill>
                <a:srgbClr val="0560A5"/>
              </a:solidFill>
              <a:latin typeface="Times New Roman" panose="02020603050405020304" pitchFamily="18" charset="0"/>
              <a:cs typeface="Times New Roman" panose="02020603050405020304" pitchFamily="18" charset="0"/>
            </a:endParaRPr>
          </a:p>
          <a:p>
            <a:pPr algn="just">
              <a:defRPr sz="3600">
                <a:solidFill>
                  <a:srgbClr val="963030"/>
                </a:solidFill>
                <a:latin typeface="Arial"/>
                <a:ea typeface="Arial"/>
                <a:cs typeface="Arial"/>
                <a:sym typeface="Arial"/>
              </a:defRPr>
            </a:pPr>
            <a:r>
              <a:rPr lang="ru-RU" sz="3200" i="0" dirty="0">
                <a:solidFill>
                  <a:srgbClr val="0560A5"/>
                </a:solidFill>
                <a:effectLst/>
                <a:latin typeface="Times New Roman" panose="02020603050405020304" pitchFamily="18" charset="0"/>
                <a:cs typeface="Times New Roman" panose="02020603050405020304" pitchFamily="18" charset="0"/>
              </a:rPr>
              <a:t>РЕПОНИВС је дигитални репозиторијум Научног института за ветеринарство Србије</a:t>
            </a:r>
            <a:r>
              <a:rPr lang="ru-RU" sz="3200" dirty="0">
                <a:solidFill>
                  <a:srgbClr val="0560A5"/>
                </a:solidFill>
                <a:latin typeface="Times New Roman" panose="02020603050405020304" pitchFamily="18" charset="0"/>
                <a:cs typeface="Times New Roman" panose="02020603050405020304" pitchFamily="18" charset="0"/>
              </a:rPr>
              <a:t>. Циљ репозиторијума је да омогући отворени приступ издањима Научног института за ветеринарство Србије </a:t>
            </a:r>
            <a:r>
              <a:rPr lang="sr-Cyrl-RS" sz="3200" i="0" dirty="0">
                <a:solidFill>
                  <a:srgbClr val="0560A5"/>
                </a:solidFill>
                <a:effectLst/>
                <a:latin typeface="Times New Roman" panose="02020603050405020304" pitchFamily="18" charset="0"/>
                <a:cs typeface="Times New Roman" panose="02020603050405020304" pitchFamily="18" charset="0"/>
              </a:rPr>
              <a:t>и </a:t>
            </a:r>
            <a:r>
              <a:rPr lang="ru-RU" sz="3200" dirty="0">
                <a:solidFill>
                  <a:srgbClr val="0560A5"/>
                </a:solidFill>
                <a:latin typeface="Times New Roman" panose="02020603050405020304" pitchFamily="18" charset="0"/>
                <a:cs typeface="Times New Roman" panose="02020603050405020304" pitchFamily="18" charset="0"/>
              </a:rPr>
              <a:t>резултатима истраживања која се на Институту реализују.</a:t>
            </a:r>
          </a:p>
          <a:p>
            <a:pPr indent="87313" algn="just" defTabSz="914400">
              <a:spcBef>
                <a:spcPts val="800"/>
              </a:spcBef>
              <a:defRPr sz="3600">
                <a:solidFill>
                  <a:srgbClr val="963030"/>
                </a:solidFill>
                <a:latin typeface="Arial"/>
                <a:ea typeface="Arial"/>
                <a:cs typeface="Arial"/>
                <a:sym typeface="Arial"/>
              </a:defRPr>
            </a:pPr>
            <a:endParaRPr sz="3200" dirty="0">
              <a:solidFill>
                <a:srgbClr val="0560A5"/>
              </a:solidFill>
              <a:latin typeface="Times New Roman" panose="02020603050405020304" pitchFamily="18" charset="0"/>
              <a:cs typeface="Times New Roman" panose="02020603050405020304" pitchFamily="18" charset="0"/>
            </a:endParaRPr>
          </a:p>
          <a:p>
            <a:pPr indent="87313" algn="just" defTabSz="914400">
              <a:spcBef>
                <a:spcPts val="300"/>
              </a:spcBef>
              <a:defRPr sz="3600">
                <a:solidFill>
                  <a:srgbClr val="963030"/>
                </a:solidFill>
                <a:latin typeface="Arial"/>
                <a:ea typeface="Arial"/>
                <a:cs typeface="Arial"/>
                <a:sym typeface="Arial"/>
              </a:defRPr>
            </a:pPr>
            <a:r>
              <a:rPr sz="3200" dirty="0" err="1">
                <a:solidFill>
                  <a:srgbClr val="0560A5"/>
                </a:solidFill>
                <a:latin typeface="Times New Roman" panose="02020603050405020304" pitchFamily="18" charset="0"/>
                <a:cs typeface="Times New Roman" panose="02020603050405020304" pitchFamily="18" charset="0"/>
              </a:rPr>
              <a:t>Софтверску</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платформу</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чини</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софтвер</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отвореног</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кода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Dspace</a:t>
            </a:r>
            <a:r>
              <a:rPr sz="3200" dirty="0">
                <a:solidFill>
                  <a:srgbClr val="0560A5"/>
                </a:solidFill>
                <a:latin typeface="Times New Roman" panose="02020603050405020304" pitchFamily="18" charset="0"/>
                <a:cs typeface="Times New Roman" panose="02020603050405020304" pitchFamily="18" charset="0"/>
              </a:rPr>
              <a:t>, а </a:t>
            </a:r>
            <a:r>
              <a:rPr sz="3200" dirty="0" err="1">
                <a:solidFill>
                  <a:srgbClr val="0560A5"/>
                </a:solidFill>
                <a:latin typeface="Times New Roman" panose="02020603050405020304" pitchFamily="18" charset="0"/>
                <a:cs typeface="Times New Roman" panose="02020603050405020304" pitchFamily="18" charset="0"/>
              </a:rPr>
              <a:t>обезбедио</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је</a:t>
            </a:r>
            <a:r>
              <a:rPr lang="sr-Cyrl-RS"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Рачунарски</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центар</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Универзитета</a:t>
            </a:r>
            <a:r>
              <a:rPr sz="3200" dirty="0">
                <a:solidFill>
                  <a:srgbClr val="0560A5"/>
                </a:solidFill>
                <a:latin typeface="Times New Roman" panose="02020603050405020304" pitchFamily="18" charset="0"/>
                <a:cs typeface="Times New Roman" panose="02020603050405020304" pitchFamily="18" charset="0"/>
              </a:rPr>
              <a:t> у </a:t>
            </a:r>
            <a:r>
              <a:rPr sz="3200" dirty="0" err="1">
                <a:solidFill>
                  <a:srgbClr val="0560A5"/>
                </a:solidFill>
                <a:latin typeface="Times New Roman" panose="02020603050405020304" pitchFamily="18" charset="0"/>
                <a:cs typeface="Times New Roman" panose="02020603050405020304" pitchFamily="18" charset="0"/>
              </a:rPr>
              <a:t>Београду</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Она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је</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прилагођена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савременим</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стандардима</a:t>
            </a:r>
            <a:r>
              <a:rPr sz="3200" dirty="0">
                <a:solidFill>
                  <a:srgbClr val="0560A5"/>
                </a:solidFill>
                <a:latin typeface="Times New Roman" panose="02020603050405020304" pitchFamily="18" charset="0"/>
                <a:cs typeface="Times New Roman" panose="02020603050405020304" pitchFamily="18" charset="0"/>
              </a:rPr>
              <a:t> </a:t>
            </a:r>
            <a:r>
              <a:rPr lang="sr-Cyrl-RS"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који</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се</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примењују</a:t>
            </a:r>
            <a:r>
              <a:rPr sz="3200" dirty="0">
                <a:solidFill>
                  <a:srgbClr val="0560A5"/>
                </a:solidFill>
                <a:latin typeface="Times New Roman" panose="02020603050405020304" pitchFamily="18" charset="0"/>
                <a:cs typeface="Times New Roman" panose="02020603050405020304" pitchFamily="18" charset="0"/>
              </a:rPr>
              <a:t> у </a:t>
            </a:r>
            <a:r>
              <a:rPr sz="3200" dirty="0" err="1">
                <a:solidFill>
                  <a:srgbClr val="0560A5"/>
                </a:solidFill>
                <a:latin typeface="Times New Roman" panose="02020603050405020304" pitchFamily="18" charset="0"/>
                <a:cs typeface="Times New Roman" panose="02020603050405020304" pitchFamily="18" charset="0"/>
              </a:rPr>
              <a:t>дисеминацији</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научних</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публикација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усклађеност</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са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захтевима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Европске</a:t>
            </a:r>
            <a:r>
              <a:rPr sz="3200" dirty="0">
                <a:solidFill>
                  <a:srgbClr val="0560A5"/>
                </a:solidFill>
                <a:latin typeface="Times New Roman" panose="02020603050405020304" pitchFamily="18" charset="0"/>
                <a:cs typeface="Times New Roman" panose="02020603050405020304" pitchFamily="18" charset="0"/>
              </a:rPr>
              <a:t> </a:t>
            </a:r>
            <a:r>
              <a:rPr lang="sr-Cyrl-RS"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комисије</a:t>
            </a:r>
            <a:r>
              <a:rPr sz="3200" dirty="0">
                <a:solidFill>
                  <a:srgbClr val="0560A5"/>
                </a:solidFill>
                <a:latin typeface="Times New Roman" panose="02020603050405020304" pitchFamily="18" charset="0"/>
                <a:cs typeface="Times New Roman" panose="02020603050405020304" pitchFamily="18" charset="0"/>
              </a:rPr>
              <a:t> у </a:t>
            </a:r>
            <a:r>
              <a:rPr sz="3200" dirty="0" err="1">
                <a:solidFill>
                  <a:srgbClr val="0560A5"/>
                </a:solidFill>
                <a:latin typeface="Times New Roman" panose="02020603050405020304" pitchFamily="18" charset="0"/>
                <a:cs typeface="Times New Roman" panose="02020603050405020304" pitchFamily="18" charset="0"/>
              </a:rPr>
              <a:t>вези</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отвореног</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приступа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публикацијама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дисеминација</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кроз</a:t>
            </a:r>
            <a:r>
              <a:rPr sz="3200" dirty="0">
                <a:solidFill>
                  <a:srgbClr val="0560A5"/>
                </a:solidFill>
                <a:latin typeface="Times New Roman" panose="02020603050405020304" pitchFamily="18" charset="0"/>
                <a:cs typeface="Times New Roman" panose="02020603050405020304" pitchFamily="18" charset="0"/>
              </a:rPr>
              <a:t> </a:t>
            </a:r>
            <a:r>
              <a:rPr sz="3200" b="1" i="1" dirty="0" err="1">
                <a:solidFill>
                  <a:srgbClr val="0560A5"/>
                </a:solidFill>
                <a:latin typeface="Times New Roman" panose="02020603050405020304" pitchFamily="18" charset="0"/>
                <a:cs typeface="Times New Roman" panose="02020603050405020304" pitchFamily="18" charset="0"/>
              </a:rPr>
              <a:t>OpenAire</a:t>
            </a:r>
            <a:r>
              <a:rPr sz="3200" b="1" dirty="0">
                <a:solidFill>
                  <a:srgbClr val="0560A5"/>
                </a:solidFill>
                <a:latin typeface="Times New Roman" panose="02020603050405020304" pitchFamily="18" charset="0"/>
                <a:cs typeface="Times New Roman" panose="02020603050405020304" pitchFamily="18" charset="0"/>
              </a:rPr>
              <a:t>,</a:t>
            </a:r>
            <a:r>
              <a:rPr sz="3200" dirty="0">
                <a:solidFill>
                  <a:srgbClr val="0560A5"/>
                </a:solidFill>
                <a:latin typeface="Times New Roman" panose="02020603050405020304" pitchFamily="18" charset="0"/>
                <a:cs typeface="Times New Roman" panose="02020603050405020304" pitchFamily="18" charset="0"/>
              </a:rPr>
              <a:t> </a:t>
            </a:r>
            <a:r>
              <a:rPr sz="3200" b="1" dirty="0">
                <a:solidFill>
                  <a:srgbClr val="0560A5"/>
                </a:solidFill>
                <a:latin typeface="Times New Roman" panose="02020603050405020304" pitchFamily="18" charset="0"/>
                <a:cs typeface="Times New Roman" panose="02020603050405020304" pitchFamily="18" charset="0"/>
              </a:rPr>
              <a:t>BASE, </a:t>
            </a:r>
            <a:r>
              <a:rPr lang="sr-Cyrl-RS" sz="3200" b="1" dirty="0">
                <a:solidFill>
                  <a:srgbClr val="0560A5"/>
                </a:solidFill>
                <a:latin typeface="Times New Roman" panose="02020603050405020304" pitchFamily="18" charset="0"/>
                <a:cs typeface="Times New Roman" panose="02020603050405020304" pitchFamily="18" charset="0"/>
              </a:rPr>
              <a:t> </a:t>
            </a:r>
            <a:r>
              <a:rPr sz="3200" b="1" dirty="0">
                <a:solidFill>
                  <a:srgbClr val="0560A5"/>
                </a:solidFill>
                <a:latin typeface="Times New Roman" panose="02020603050405020304" pitchFamily="18" charset="0"/>
                <a:cs typeface="Times New Roman" panose="02020603050405020304" pitchFamily="18" charset="0"/>
              </a:rPr>
              <a:t>CORE, </a:t>
            </a:r>
            <a:r>
              <a:rPr sz="3200" b="1" i="1" dirty="0">
                <a:solidFill>
                  <a:srgbClr val="0560A5"/>
                </a:solidFill>
                <a:latin typeface="Times New Roman" panose="02020603050405020304" pitchFamily="18" charset="0"/>
                <a:cs typeface="Times New Roman" panose="02020603050405020304" pitchFamily="18" charset="0"/>
              </a:rPr>
              <a:t>Google Scholar</a:t>
            </a:r>
            <a:r>
              <a:rPr sz="3200" b="1"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итд</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интегрисани</a:t>
            </a:r>
            <a:r>
              <a:rPr sz="3200" dirty="0">
                <a:solidFill>
                  <a:srgbClr val="0560A5"/>
                </a:solidFill>
                <a:latin typeface="Times New Roman" panose="02020603050405020304" pitchFamily="18" charset="0"/>
                <a:cs typeface="Times New Roman" panose="02020603050405020304" pitchFamily="18" charset="0"/>
              </a:rPr>
              <a:t> </a:t>
            </a:r>
            <a:r>
              <a:rPr sz="3200" b="1" dirty="0">
                <a:solidFill>
                  <a:srgbClr val="0560A5"/>
                </a:solidFill>
                <a:latin typeface="Times New Roman" panose="02020603050405020304" pitchFamily="18" charset="0"/>
                <a:cs typeface="Times New Roman" panose="02020603050405020304" pitchFamily="18" charset="0"/>
              </a:rPr>
              <a:t>ORCID</a:t>
            </a:r>
            <a:r>
              <a:rPr sz="3200" dirty="0">
                <a:solidFill>
                  <a:srgbClr val="0560A5"/>
                </a:solidFill>
                <a:latin typeface="Times New Roman" panose="02020603050405020304" pitchFamily="18" charset="0"/>
                <a:cs typeface="Times New Roman" panose="02020603050405020304" pitchFamily="18" charset="0"/>
              </a:rPr>
              <a:t> </a:t>
            </a:r>
            <a:r>
              <a:rPr sz="3200" dirty="0" err="1">
                <a:solidFill>
                  <a:srgbClr val="0560A5"/>
                </a:solidFill>
                <a:latin typeface="Times New Roman" panose="02020603050405020304" pitchFamily="18" charset="0"/>
                <a:cs typeface="Times New Roman" panose="02020603050405020304" pitchFamily="18" charset="0"/>
              </a:rPr>
              <a:t>идентификатори</a:t>
            </a:r>
            <a:r>
              <a:rPr sz="3200" dirty="0">
                <a:solidFill>
                  <a:srgbClr val="0560A5"/>
                </a:solidFill>
                <a:latin typeface="Times New Roman" panose="02020603050405020304" pitchFamily="18" charset="0"/>
                <a:cs typeface="Times New Roman" panose="02020603050405020304" pitchFamily="18" charset="0"/>
              </a:rPr>
              <a:t>).</a:t>
            </a:r>
          </a:p>
        </p:txBody>
      </p:sp>
      <p:sp>
        <p:nvSpPr>
          <p:cNvPr id="159" name="Репозиторијум има интерфејс на српском (ћирилица и латиница) и енглеском језику."/>
          <p:cNvSpPr txBox="1"/>
          <p:nvPr/>
        </p:nvSpPr>
        <p:spPr>
          <a:xfrm>
            <a:off x="3442209" y="10674886"/>
            <a:ext cx="18474929"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indent="87313" algn="l" defTabSz="914400">
              <a:spcBef>
                <a:spcPts val="300"/>
              </a:spcBef>
              <a:defRPr sz="3600">
                <a:solidFill>
                  <a:srgbClr val="963030"/>
                </a:solidFill>
                <a:latin typeface="Arial"/>
                <a:ea typeface="Arial"/>
                <a:cs typeface="Arial"/>
                <a:sym typeface="Arial"/>
              </a:defRPr>
            </a:lvl1pPr>
          </a:lstStyle>
          <a:p>
            <a:r>
              <a:rPr dirty="0" err="1">
                <a:solidFill>
                  <a:srgbClr val="0560A5"/>
                </a:solidFill>
              </a:rPr>
              <a:t>Репозиторијум</a:t>
            </a:r>
            <a:r>
              <a:rPr dirty="0">
                <a:solidFill>
                  <a:srgbClr val="0560A5"/>
                </a:solidFill>
              </a:rPr>
              <a:t> </a:t>
            </a:r>
            <a:r>
              <a:rPr dirty="0" err="1">
                <a:solidFill>
                  <a:srgbClr val="0560A5"/>
                </a:solidFill>
              </a:rPr>
              <a:t>има</a:t>
            </a:r>
            <a:r>
              <a:rPr dirty="0">
                <a:solidFill>
                  <a:srgbClr val="0560A5"/>
                </a:solidFill>
              </a:rPr>
              <a:t> </a:t>
            </a:r>
            <a:r>
              <a:rPr dirty="0" err="1">
                <a:solidFill>
                  <a:srgbClr val="0560A5"/>
                </a:solidFill>
              </a:rPr>
              <a:t>интерфејс</a:t>
            </a:r>
            <a:r>
              <a:rPr dirty="0">
                <a:solidFill>
                  <a:srgbClr val="0560A5"/>
                </a:solidFill>
              </a:rPr>
              <a:t> </a:t>
            </a:r>
            <a:r>
              <a:rPr dirty="0" err="1">
                <a:solidFill>
                  <a:srgbClr val="0560A5"/>
                </a:solidFill>
              </a:rPr>
              <a:t>на</a:t>
            </a:r>
            <a:r>
              <a:rPr dirty="0">
                <a:solidFill>
                  <a:srgbClr val="0560A5"/>
                </a:solidFill>
              </a:rPr>
              <a:t> </a:t>
            </a:r>
            <a:r>
              <a:rPr dirty="0" err="1">
                <a:solidFill>
                  <a:srgbClr val="0560A5"/>
                </a:solidFill>
              </a:rPr>
              <a:t>српском</a:t>
            </a:r>
            <a:r>
              <a:rPr dirty="0">
                <a:solidFill>
                  <a:srgbClr val="0560A5"/>
                </a:solidFill>
              </a:rPr>
              <a:t> (</a:t>
            </a:r>
            <a:r>
              <a:rPr dirty="0" err="1">
                <a:solidFill>
                  <a:srgbClr val="0560A5"/>
                </a:solidFill>
              </a:rPr>
              <a:t>ћирилица</a:t>
            </a:r>
            <a:r>
              <a:rPr dirty="0">
                <a:solidFill>
                  <a:srgbClr val="0560A5"/>
                </a:solidFill>
              </a:rPr>
              <a:t> и </a:t>
            </a:r>
            <a:r>
              <a:rPr dirty="0" err="1">
                <a:solidFill>
                  <a:srgbClr val="0560A5"/>
                </a:solidFill>
              </a:rPr>
              <a:t>латиница</a:t>
            </a:r>
            <a:r>
              <a:rPr dirty="0">
                <a:solidFill>
                  <a:srgbClr val="0560A5"/>
                </a:solidFill>
              </a:rPr>
              <a:t>) и </a:t>
            </a:r>
            <a:r>
              <a:rPr dirty="0" err="1">
                <a:solidFill>
                  <a:srgbClr val="0560A5"/>
                </a:solidFill>
              </a:rPr>
              <a:t>енглеском</a:t>
            </a:r>
            <a:r>
              <a:rPr dirty="0">
                <a:solidFill>
                  <a:srgbClr val="0560A5"/>
                </a:solidFill>
              </a:rPr>
              <a:t> </a:t>
            </a:r>
            <a:r>
              <a:rPr dirty="0" err="1">
                <a:solidFill>
                  <a:srgbClr val="0560A5"/>
                </a:solidFill>
              </a:rPr>
              <a:t>језику</a:t>
            </a:r>
            <a:r>
              <a:rPr dirty="0">
                <a:solidFill>
                  <a:srgbClr val="0560A5"/>
                </a:solidFill>
              </a:rPr>
              <a:t>.</a:t>
            </a:r>
          </a:p>
        </p:txBody>
      </p:sp>
      <p:sp>
        <p:nvSpPr>
          <p:cNvPr id="3" name="TextBox 2">
            <a:extLst>
              <a:ext uri="{FF2B5EF4-FFF2-40B4-BE49-F238E27FC236}">
                <a16:creationId xmlns:a16="http://schemas.microsoft.com/office/drawing/2014/main" id="{38C2E760-7505-015E-D108-EA6866C1140B}"/>
              </a:ext>
            </a:extLst>
          </p:cNvPr>
          <p:cNvSpPr txBox="1"/>
          <p:nvPr/>
        </p:nvSpPr>
        <p:spPr>
          <a:xfrm>
            <a:off x="7912360" y="12136479"/>
            <a:ext cx="7688424"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GB" sz="4400" b="0" i="0" u="none" strike="noStrike" cap="none" spc="0" normalizeH="0" baseline="0" dirty="0">
                <a:ln>
                  <a:noFill/>
                </a:ln>
                <a:solidFill>
                  <a:srgbClr val="0560A5"/>
                </a:solidFill>
                <a:effectLst/>
                <a:uFillTx/>
                <a:latin typeface="+mn-lt"/>
                <a:ea typeface="+mn-ea"/>
                <a:cs typeface="+mn-cs"/>
                <a:sym typeface="Helvetica Neue"/>
                <a:hlinkClick r:id="rId2"/>
              </a:rPr>
              <a:t>https://reponivs.nivs.rs/</a:t>
            </a:r>
            <a:endParaRPr kumimoji="0" lang="en-GB" sz="4400" b="0" i="0" u="none" strike="noStrike" cap="none" spc="0" normalizeH="0" baseline="0" dirty="0">
              <a:ln>
                <a:noFill/>
              </a:ln>
              <a:solidFill>
                <a:srgbClr val="0560A5"/>
              </a:solidFill>
              <a:effectLst/>
              <a:uFillTx/>
              <a:latin typeface="+mn-lt"/>
              <a:ea typeface="+mn-ea"/>
              <a:cs typeface="+mn-cs"/>
              <a:sym typeface="Helvetica Neue"/>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icture 2" descr="Picture 2"/>
          <p:cNvPicPr>
            <a:picLocks noChangeAspect="1"/>
          </p:cNvPicPr>
          <p:nvPr/>
        </p:nvPicPr>
        <p:blipFill>
          <a:blip r:embed="rId2"/>
          <a:stretch>
            <a:fillRect/>
          </a:stretch>
        </p:blipFill>
        <p:spPr>
          <a:xfrm>
            <a:off x="9712431" y="2274341"/>
            <a:ext cx="14367383" cy="8123780"/>
          </a:xfrm>
          <a:prstGeom prst="rect">
            <a:avLst/>
          </a:prstGeom>
          <a:ln w="12700">
            <a:miter lim="400000"/>
          </a:ln>
        </p:spPr>
      </p:pic>
      <p:sp>
        <p:nvSpPr>
          <p:cNvPr id="373" name="Arrow"/>
          <p:cNvSpPr/>
          <p:nvPr/>
        </p:nvSpPr>
        <p:spPr>
          <a:xfrm>
            <a:off x="1370542" y="3400199"/>
            <a:ext cx="7279790" cy="5872065"/>
          </a:xfrm>
          <a:prstGeom prst="rightArrow">
            <a:avLst>
              <a:gd name="adj1" fmla="val 57084"/>
              <a:gd name="adj2" fmla="val 343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4" name="Ако из било којих разлога…"/>
          <p:cNvSpPr txBox="1"/>
          <p:nvPr/>
        </p:nvSpPr>
        <p:spPr>
          <a:xfrm>
            <a:off x="1896777" y="5223616"/>
            <a:ext cx="5406109" cy="222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b="1">
                <a:solidFill>
                  <a:srgbClr val="FFFFFF"/>
                </a:solidFill>
                <a:latin typeface="Arial"/>
                <a:ea typeface="Arial"/>
                <a:cs typeface="Arial"/>
                <a:sym typeface="Arial"/>
              </a:defRPr>
            </a:pPr>
            <a:r>
              <a:t>Ако из било којих разлога </a:t>
            </a:r>
          </a:p>
          <a:p>
            <a:pPr defTabSz="914400">
              <a:defRPr b="1">
                <a:solidFill>
                  <a:srgbClr val="FFFFFF"/>
                </a:solidFill>
                <a:latin typeface="Arial"/>
                <a:ea typeface="Arial"/>
                <a:cs typeface="Arial"/>
                <a:sym typeface="Arial"/>
              </a:defRPr>
            </a:pPr>
            <a:r>
              <a:t>нисте завршили са </a:t>
            </a:r>
          </a:p>
          <a:p>
            <a:pPr defTabSz="914400">
              <a:defRPr b="1">
                <a:solidFill>
                  <a:srgbClr val="FFFFFF"/>
                </a:solidFill>
                <a:latin typeface="Arial"/>
                <a:ea typeface="Arial"/>
                <a:cs typeface="Arial"/>
                <a:sym typeface="Arial"/>
              </a:defRPr>
            </a:pPr>
            <a:r>
              <a:t>уносом података, </a:t>
            </a:r>
          </a:p>
          <a:p>
            <a:pPr defTabSz="914400">
              <a:defRPr b="1">
                <a:solidFill>
                  <a:srgbClr val="FFFFFF"/>
                </a:solidFill>
                <a:latin typeface="Arial"/>
                <a:ea typeface="Arial"/>
                <a:cs typeface="Arial"/>
                <a:sym typeface="Arial"/>
              </a:defRPr>
            </a:pPr>
            <a:r>
              <a:t>непотпуни запис ће бити </a:t>
            </a:r>
          </a:p>
          <a:p>
            <a:pPr defTabSz="914400">
              <a:defRPr b="1">
                <a:solidFill>
                  <a:srgbClr val="FFFFFF"/>
                </a:solidFill>
                <a:latin typeface="Arial"/>
                <a:ea typeface="Arial"/>
                <a:cs typeface="Arial"/>
                <a:sym typeface="Arial"/>
              </a:defRPr>
            </a:pPr>
            <a:r>
              <a:t>сачуван, тако да касније </a:t>
            </a:r>
          </a:p>
          <a:p>
            <a:pPr defTabSz="914400">
              <a:defRPr b="1">
                <a:solidFill>
                  <a:srgbClr val="FFFFFF"/>
                </a:solidFill>
                <a:latin typeface="Arial"/>
                <a:ea typeface="Arial"/>
                <a:cs typeface="Arial"/>
                <a:sym typeface="Arial"/>
              </a:defRPr>
            </a:pPr>
            <a:r>
              <a:t>можете наставити са  радом.</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2" descr="Picture 2"/>
          <p:cNvPicPr>
            <a:picLocks noChangeAspect="1"/>
          </p:cNvPicPr>
          <p:nvPr/>
        </p:nvPicPr>
        <p:blipFill>
          <a:blip r:embed="rId2"/>
          <a:stretch>
            <a:fillRect/>
          </a:stretch>
        </p:blipFill>
        <p:spPr>
          <a:xfrm>
            <a:off x="154111" y="1804566"/>
            <a:ext cx="12674274" cy="11884870"/>
          </a:xfrm>
          <a:prstGeom prst="rect">
            <a:avLst/>
          </a:prstGeom>
          <a:ln w="12700">
            <a:miter lim="400000"/>
          </a:ln>
        </p:spPr>
      </p:pic>
      <p:pic>
        <p:nvPicPr>
          <p:cNvPr id="377" name="Picture 2" descr="Picture 2"/>
          <p:cNvPicPr>
            <a:picLocks noChangeAspect="1"/>
          </p:cNvPicPr>
          <p:nvPr/>
        </p:nvPicPr>
        <p:blipFill>
          <a:blip r:embed="rId3"/>
          <a:stretch>
            <a:fillRect/>
          </a:stretch>
        </p:blipFill>
        <p:spPr>
          <a:xfrm>
            <a:off x="12801600" y="2473598"/>
            <a:ext cx="11302080" cy="4089128"/>
          </a:xfrm>
          <a:prstGeom prst="rect">
            <a:avLst/>
          </a:prstGeom>
          <a:ln w="3175">
            <a:solidFill>
              <a:srgbClr val="D9D9D9"/>
            </a:solidFill>
            <a:miter/>
          </a:ln>
        </p:spPr>
      </p:pic>
      <p:sp>
        <p:nvSpPr>
          <p:cNvPr id="378" name="Rectangle"/>
          <p:cNvSpPr/>
          <p:nvPr/>
        </p:nvSpPr>
        <p:spPr>
          <a:xfrm>
            <a:off x="6727665" y="10078557"/>
            <a:ext cx="4729951" cy="1792913"/>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79" name="Можете наставити са уносом…"/>
          <p:cNvSpPr txBox="1"/>
          <p:nvPr/>
        </p:nvSpPr>
        <p:spPr>
          <a:xfrm>
            <a:off x="5678851" y="10346637"/>
            <a:ext cx="6827578" cy="1256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sz="2500">
                <a:solidFill>
                  <a:srgbClr val="FFFFFF"/>
                </a:solidFill>
                <a:latin typeface="Arial"/>
                <a:ea typeface="Arial"/>
                <a:cs typeface="Arial"/>
                <a:sym typeface="Arial"/>
              </a:defRPr>
            </a:pPr>
            <a:r>
              <a:rPr b="1" dirty="0" err="1"/>
              <a:t>Можете</a:t>
            </a:r>
            <a:r>
              <a:rPr b="1" dirty="0"/>
              <a:t> </a:t>
            </a:r>
            <a:r>
              <a:rPr b="1" dirty="0" err="1"/>
              <a:t>наставити</a:t>
            </a:r>
            <a:r>
              <a:rPr b="1" dirty="0"/>
              <a:t> </a:t>
            </a:r>
            <a:r>
              <a:rPr b="1" dirty="0" err="1"/>
              <a:t>са</a:t>
            </a:r>
            <a:r>
              <a:rPr b="1" dirty="0"/>
              <a:t> </a:t>
            </a:r>
            <a:r>
              <a:rPr b="1" dirty="0" err="1"/>
              <a:t>уносом</a:t>
            </a:r>
            <a:r>
              <a:rPr b="1" dirty="0"/>
              <a:t> </a:t>
            </a:r>
          </a:p>
          <a:p>
            <a:pPr defTabSz="914400">
              <a:defRPr sz="2500">
                <a:solidFill>
                  <a:srgbClr val="FFFFFF"/>
                </a:solidFill>
                <a:latin typeface="Arial"/>
                <a:ea typeface="Arial"/>
                <a:cs typeface="Arial"/>
                <a:sym typeface="Arial"/>
              </a:defRPr>
            </a:pPr>
            <a:r>
              <a:rPr b="1" dirty="0" err="1"/>
              <a:t>података</a:t>
            </a:r>
            <a:r>
              <a:rPr b="1" dirty="0"/>
              <a:t> </a:t>
            </a:r>
            <a:r>
              <a:rPr b="1" dirty="0" err="1"/>
              <a:t>или</a:t>
            </a:r>
            <a:r>
              <a:rPr b="1" dirty="0"/>
              <a:t> </a:t>
            </a:r>
            <a:r>
              <a:rPr b="1" dirty="0" err="1"/>
              <a:t>поптуно</a:t>
            </a:r>
            <a:r>
              <a:rPr b="1" dirty="0"/>
              <a:t> </a:t>
            </a:r>
          </a:p>
          <a:p>
            <a:pPr defTabSz="914400">
              <a:defRPr sz="2500">
                <a:solidFill>
                  <a:srgbClr val="FFFFFF"/>
                </a:solidFill>
                <a:latin typeface="Arial"/>
                <a:ea typeface="Arial"/>
                <a:cs typeface="Arial"/>
                <a:sym typeface="Arial"/>
              </a:defRPr>
            </a:pPr>
            <a:r>
              <a:rPr b="1" dirty="0" err="1"/>
              <a:t>одбацити</a:t>
            </a:r>
            <a:r>
              <a:rPr b="1" dirty="0"/>
              <a:t> </a:t>
            </a:r>
            <a:r>
              <a:rPr b="1" dirty="0" err="1"/>
              <a:t>започети</a:t>
            </a:r>
            <a:r>
              <a:rPr b="1" dirty="0"/>
              <a:t> </a:t>
            </a:r>
            <a:r>
              <a:rPr b="1" dirty="0" err="1"/>
              <a:t>запис</a:t>
            </a:r>
            <a:r>
              <a:rPr b="1" dirty="0"/>
              <a:t>.</a:t>
            </a:r>
          </a:p>
        </p:txBody>
      </p:sp>
      <p:sp>
        <p:nvSpPr>
          <p:cNvPr id="380" name="Line"/>
          <p:cNvSpPr/>
          <p:nvPr/>
        </p:nvSpPr>
        <p:spPr>
          <a:xfrm flipH="1">
            <a:off x="4081262" y="11839772"/>
            <a:ext cx="2660553" cy="1221484"/>
          </a:xfrm>
          <a:prstGeom prst="line">
            <a:avLst/>
          </a:prstGeom>
          <a:ln w="50800">
            <a:solidFill>
              <a:srgbClr val="578EC0"/>
            </a:solidFill>
            <a:miter lim="400000"/>
            <a:tailEnd type="triangle"/>
          </a:ln>
        </p:spPr>
        <p:txBody>
          <a:bodyPr lIns="45718" tIns="45718" rIns="45718" bIns="45718"/>
          <a:lstStyle/>
          <a:p>
            <a:endParaRPr/>
          </a:p>
        </p:txBody>
      </p:sp>
      <p:sp>
        <p:nvSpPr>
          <p:cNvPr id="381" name="Недовршени записи"/>
          <p:cNvSpPr txBox="1"/>
          <p:nvPr/>
        </p:nvSpPr>
        <p:spPr>
          <a:xfrm>
            <a:off x="9616364" y="460226"/>
            <a:ext cx="5953747" cy="755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200" b="1">
                <a:solidFill>
                  <a:srgbClr val="963030"/>
                </a:solidFill>
                <a:latin typeface="Calibri"/>
                <a:ea typeface="Calibri"/>
                <a:cs typeface="Calibri"/>
                <a:sym typeface="Calibri"/>
              </a:defRPr>
            </a:lvl1pPr>
          </a:lstStyle>
          <a:p>
            <a:r>
              <a:t>Недовршени записи</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ectangle"/>
          <p:cNvSpPr/>
          <p:nvPr/>
        </p:nvSpPr>
        <p:spPr>
          <a:xfrm>
            <a:off x="-59280" y="10566396"/>
            <a:ext cx="24709486" cy="3148457"/>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84" name="Различите верзије радова и  зелени отворени приступ"/>
          <p:cNvSpPr txBox="1"/>
          <p:nvPr/>
        </p:nvSpPr>
        <p:spPr>
          <a:xfrm>
            <a:off x="4864090" y="4143495"/>
            <a:ext cx="13995420" cy="2330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914400">
              <a:defRPr sz="7700" b="1">
                <a:solidFill>
                  <a:srgbClr val="963030"/>
                </a:solidFill>
                <a:latin typeface="Arial"/>
                <a:ea typeface="Arial"/>
                <a:cs typeface="Arial"/>
                <a:sym typeface="Arial"/>
              </a:defRPr>
            </a:pPr>
            <a:r>
              <a:t>Различите верзије радова и </a:t>
            </a:r>
            <a:br/>
            <a:r>
              <a:t>зелени отворени приступ</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CAB96-EC18-0717-AC58-89D02889868D}"/>
              </a:ext>
            </a:extLst>
          </p:cNvPr>
          <p:cNvSpPr/>
          <p:nvPr/>
        </p:nvSpPr>
        <p:spPr>
          <a:xfrm>
            <a:off x="3769567" y="7059904"/>
            <a:ext cx="6680719" cy="471924"/>
          </a:xfrm>
          <a:prstGeom prst="rect">
            <a:avLst/>
          </a:prstGeom>
          <a:solidFill>
            <a:srgbClr val="FFFFFF"/>
          </a:solidFill>
          <a:ln w="25400" cap="flat">
            <a:solidFill>
              <a:srgbClr val="578EC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GB" sz="2400" b="1" i="0" u="none" strike="noStrike" cap="none" spc="0" normalizeH="0" baseline="0" dirty="0">
              <a:ln>
                <a:noFill/>
              </a:ln>
              <a:solidFill>
                <a:srgbClr val="578EC0"/>
              </a:solidFill>
              <a:effectLst/>
              <a:uFillTx/>
              <a:latin typeface="+mn-lt"/>
              <a:ea typeface="+mn-ea"/>
              <a:cs typeface="+mn-cs"/>
              <a:sym typeface="Helvetica Neue"/>
            </a:endParaRPr>
          </a:p>
        </p:txBody>
      </p:sp>
      <p:pic>
        <p:nvPicPr>
          <p:cNvPr id="386" name="Picture 4" descr="Picture 4"/>
          <p:cNvPicPr>
            <a:picLocks noChangeAspect="1"/>
          </p:cNvPicPr>
          <p:nvPr/>
        </p:nvPicPr>
        <p:blipFill>
          <a:blip r:embed="rId2"/>
          <a:stretch>
            <a:fillRect/>
          </a:stretch>
        </p:blipFill>
        <p:spPr>
          <a:xfrm>
            <a:off x="12546110" y="618034"/>
            <a:ext cx="11837890" cy="12803935"/>
          </a:xfrm>
          <a:prstGeom prst="rect">
            <a:avLst/>
          </a:prstGeom>
          <a:ln w="12700">
            <a:miter lim="400000"/>
          </a:ln>
        </p:spPr>
      </p:pic>
      <p:pic>
        <p:nvPicPr>
          <p:cNvPr id="387" name="Picture 2" descr="Picture 2"/>
          <p:cNvPicPr>
            <a:picLocks noChangeAspect="1"/>
          </p:cNvPicPr>
          <p:nvPr/>
        </p:nvPicPr>
        <p:blipFill>
          <a:blip r:embed="rId3"/>
          <a:stretch>
            <a:fillRect/>
          </a:stretch>
        </p:blipFill>
        <p:spPr>
          <a:xfrm>
            <a:off x="0" y="1094084"/>
            <a:ext cx="11307337" cy="12583732"/>
          </a:xfrm>
          <a:prstGeom prst="rect">
            <a:avLst/>
          </a:prstGeom>
          <a:ln w="12700">
            <a:miter lim="400000"/>
          </a:ln>
        </p:spPr>
      </p:pic>
      <p:sp>
        <p:nvSpPr>
          <p:cNvPr id="388" name="Рецензирана верзија прихваћена за штампу –  пуни текст је доступан"/>
          <p:cNvSpPr txBox="1"/>
          <p:nvPr/>
        </p:nvSpPr>
        <p:spPr>
          <a:xfrm>
            <a:off x="12623799" y="138751"/>
            <a:ext cx="11523775" cy="484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2600" b="1">
                <a:solidFill>
                  <a:srgbClr val="963030"/>
                </a:solidFill>
                <a:latin typeface="Arial"/>
                <a:ea typeface="Arial"/>
                <a:cs typeface="Arial"/>
                <a:sym typeface="Arial"/>
              </a:defRPr>
            </a:lvl1pPr>
          </a:lstStyle>
          <a:p>
            <a:r>
              <a:t>Рецензирана верзија прихваћена за штампу –  пуни текст је доступан</a:t>
            </a:r>
          </a:p>
        </p:txBody>
      </p:sp>
      <p:sp>
        <p:nvSpPr>
          <p:cNvPr id="389" name="Објављена верзија – пуни текст није јавно доступан"/>
          <p:cNvSpPr txBox="1"/>
          <p:nvPr/>
        </p:nvSpPr>
        <p:spPr>
          <a:xfrm>
            <a:off x="1346199" y="138751"/>
            <a:ext cx="8709175" cy="484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2600" b="1">
                <a:solidFill>
                  <a:srgbClr val="963030"/>
                </a:solidFill>
                <a:latin typeface="Arial"/>
                <a:ea typeface="Arial"/>
                <a:cs typeface="Arial"/>
                <a:sym typeface="Arial"/>
              </a:defRPr>
            </a:lvl1pPr>
          </a:lstStyle>
          <a:p>
            <a:r>
              <a:t>Објављена верзија – пуни текст није јавно доступан</a:t>
            </a:r>
          </a:p>
        </p:txBody>
      </p:sp>
      <p:sp>
        <p:nvSpPr>
          <p:cNvPr id="390" name="Rectangle"/>
          <p:cNvSpPr/>
          <p:nvPr/>
        </p:nvSpPr>
        <p:spPr>
          <a:xfrm>
            <a:off x="0" y="7956787"/>
            <a:ext cx="3484563" cy="1660251"/>
          </a:xfrm>
          <a:prstGeom prst="rect">
            <a:avLst/>
          </a:prstGeom>
          <a:ln w="63500">
            <a:solidFill>
              <a:srgbClr val="578EC0"/>
            </a:solidFill>
            <a:miter lim="400000"/>
          </a:ln>
        </p:spPr>
        <p:txBody>
          <a:bodyPr lIns="50800" tIns="50800" rIns="50800" bIns="50800" anchor="ctr"/>
          <a:lstStyle/>
          <a:p>
            <a:pPr defTabSz="825500">
              <a:defRPr sz="3200">
                <a:solidFill>
                  <a:srgbClr val="F3711E"/>
                </a:solidFill>
                <a:latin typeface="Helvetica Neue Medium"/>
                <a:ea typeface="Helvetica Neue Medium"/>
                <a:cs typeface="Helvetica Neue Medium"/>
                <a:sym typeface="Helvetica Neue Medium"/>
              </a:defRPr>
            </a:pPr>
            <a:endParaRPr/>
          </a:p>
        </p:txBody>
      </p:sp>
      <p:sp>
        <p:nvSpPr>
          <p:cNvPr id="391" name="Rectangle"/>
          <p:cNvSpPr/>
          <p:nvPr/>
        </p:nvSpPr>
        <p:spPr>
          <a:xfrm>
            <a:off x="12584955" y="7385949"/>
            <a:ext cx="3290890" cy="1660251"/>
          </a:xfrm>
          <a:prstGeom prst="rect">
            <a:avLst/>
          </a:prstGeom>
          <a:ln w="63500">
            <a:solidFill>
              <a:srgbClr val="578EC0"/>
            </a:solidFill>
            <a:miter lim="400000"/>
          </a:ln>
        </p:spPr>
        <p:txBody>
          <a:bodyPr lIns="50800" tIns="50800" rIns="50800" bIns="50800" anchor="ctr"/>
          <a:lstStyle/>
          <a:p>
            <a:pPr defTabSz="825500">
              <a:defRPr sz="3200">
                <a:solidFill>
                  <a:srgbClr val="F3711E"/>
                </a:solidFill>
                <a:latin typeface="Helvetica Neue Medium"/>
                <a:ea typeface="Helvetica Neue Medium"/>
                <a:cs typeface="Helvetica Neue Medium"/>
                <a:sym typeface="Helvetica Neue Medium"/>
              </a:defRPr>
            </a:pPr>
            <a:endParaRPr/>
          </a:p>
        </p:txBody>
      </p:sp>
      <p:sp>
        <p:nvSpPr>
          <p:cNvPr id="392" name="Rectangle"/>
          <p:cNvSpPr/>
          <p:nvPr/>
        </p:nvSpPr>
        <p:spPr>
          <a:xfrm>
            <a:off x="12623800" y="5724476"/>
            <a:ext cx="3213200" cy="792285"/>
          </a:xfrm>
          <a:prstGeom prst="rect">
            <a:avLst/>
          </a:prstGeom>
          <a:ln w="63500">
            <a:solidFill>
              <a:srgbClr val="578EC0"/>
            </a:solidFill>
            <a:miter lim="400000"/>
          </a:ln>
        </p:spPr>
        <p:txBody>
          <a:bodyPr lIns="50800" tIns="50800" rIns="50800" bIns="50800" anchor="ctr"/>
          <a:lstStyle/>
          <a:p>
            <a:pPr defTabSz="825500">
              <a:defRPr sz="3200">
                <a:solidFill>
                  <a:srgbClr val="F3711E"/>
                </a:solidFill>
                <a:latin typeface="Helvetica Neue Medium"/>
                <a:ea typeface="Helvetica Neue Medium"/>
                <a:cs typeface="Helvetica Neue Medium"/>
                <a:sym typeface="Helvetica Neue Medium"/>
              </a:defRPr>
            </a:pPr>
            <a:endParaRPr/>
          </a:p>
        </p:txBody>
      </p:sp>
      <p:sp>
        <p:nvSpPr>
          <p:cNvPr id="393" name="Rectangle"/>
          <p:cNvSpPr/>
          <p:nvPr/>
        </p:nvSpPr>
        <p:spPr>
          <a:xfrm>
            <a:off x="16353271" y="6349631"/>
            <a:ext cx="7153500" cy="1384102"/>
          </a:xfrm>
          <a:prstGeom prst="rect">
            <a:avLst/>
          </a:prstGeom>
          <a:ln w="63500">
            <a:solidFill>
              <a:srgbClr val="578EC0"/>
            </a:solidFill>
            <a:miter lim="400000"/>
          </a:ln>
        </p:spPr>
        <p:txBody>
          <a:bodyPr lIns="50800" tIns="50800" rIns="50800" bIns="50800" anchor="ctr"/>
          <a:lstStyle/>
          <a:p>
            <a:pPr defTabSz="825500">
              <a:defRPr sz="3200">
                <a:solidFill>
                  <a:srgbClr val="F3711E"/>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Зелени отворени приступ"/>
          <p:cNvSpPr txBox="1"/>
          <p:nvPr/>
        </p:nvSpPr>
        <p:spPr>
          <a:xfrm>
            <a:off x="1092200" y="214002"/>
            <a:ext cx="8613403" cy="841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5200" b="1">
                <a:solidFill>
                  <a:srgbClr val="963030"/>
                </a:solidFill>
                <a:latin typeface="Arial"/>
                <a:ea typeface="Arial"/>
                <a:cs typeface="Arial"/>
                <a:sym typeface="Arial"/>
              </a:defRPr>
            </a:lvl1pPr>
          </a:lstStyle>
          <a:p>
            <a:r>
              <a:t>Зелени отворени приступ</a:t>
            </a:r>
          </a:p>
        </p:txBody>
      </p:sp>
      <p:sp>
        <p:nvSpPr>
          <p:cNvPr id="396" name="Издавачи који приступ часописима условљавају плаћањем претплате углавном не допуштају да се објављена верзија рада учини јавно доступном.…"/>
          <p:cNvSpPr txBox="1"/>
          <p:nvPr/>
        </p:nvSpPr>
        <p:spPr>
          <a:xfrm>
            <a:off x="948146" y="1425724"/>
            <a:ext cx="22487708" cy="4611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1200"/>
              </a:spcBef>
              <a:defRPr sz="2800">
                <a:solidFill>
                  <a:srgbClr val="963030"/>
                </a:solidFill>
                <a:latin typeface="Arial"/>
                <a:ea typeface="Arial"/>
                <a:cs typeface="Arial"/>
                <a:sym typeface="Arial"/>
              </a:defRPr>
            </a:pPr>
            <a:r>
              <a:t>Издавачи који приступ часописима условљавају плаћањем претплате углавном не допуштају да се објављена верзија рада учини јавно доступном.</a:t>
            </a:r>
            <a:endParaRPr>
              <a:solidFill>
                <a:srgbClr val="F3711E"/>
              </a:solidFill>
            </a:endParaRPr>
          </a:p>
          <a:p>
            <a:pPr algn="l" defTabSz="914400">
              <a:spcBef>
                <a:spcPts val="1200"/>
              </a:spcBef>
              <a:defRPr sz="2800">
                <a:solidFill>
                  <a:srgbClr val="963030"/>
                </a:solidFill>
                <a:latin typeface="Arial"/>
                <a:ea typeface="Arial"/>
                <a:cs typeface="Arial"/>
                <a:sym typeface="Arial"/>
              </a:defRPr>
            </a:pPr>
            <a:r>
              <a:t>Велики број часописа допушта да се рецензиране (</a:t>
            </a:r>
            <a:r>
              <a:rPr i="1"/>
              <a:t>post-print</a:t>
            </a:r>
            <a:r>
              <a:t>) и/или нерецензиране (</a:t>
            </a:r>
            <a:r>
              <a:rPr i="1"/>
              <a:t>pre-print</a:t>
            </a:r>
            <a:r>
              <a:t>) рукописе објављених радова учине </a:t>
            </a:r>
            <a:br/>
            <a:r>
              <a:t>јавно доступним након неког периода (ембарго). </a:t>
            </a:r>
            <a:endParaRPr>
              <a:solidFill>
                <a:srgbClr val="F3711E"/>
              </a:solidFill>
            </a:endParaRPr>
          </a:p>
          <a:p>
            <a:pPr algn="l" defTabSz="914400">
              <a:spcBef>
                <a:spcPts val="1200"/>
              </a:spcBef>
              <a:defRPr sz="2800">
                <a:solidFill>
                  <a:srgbClr val="963030"/>
                </a:solidFill>
                <a:latin typeface="Arial"/>
                <a:ea typeface="Arial"/>
                <a:cs typeface="Arial"/>
                <a:sym typeface="Arial"/>
              </a:defRPr>
            </a:pPr>
            <a:r>
              <a:t>На сајту часописа (у одељку уређивачка политика или политика самоархивирања), као и у бази података SHERPA/RoMEO </a:t>
            </a:r>
            <a:br/>
            <a:r>
              <a:t>(</a:t>
            </a:r>
            <a:r>
              <a:rPr u="sng">
                <a:solidFill>
                  <a:srgbClr val="0000FF"/>
                </a:solidFill>
                <a:uFill>
                  <a:solidFill>
                    <a:srgbClr val="0000FF"/>
                  </a:solidFill>
                </a:uFill>
                <a:hlinkClick r:id="rId2"/>
              </a:rPr>
              <a:t>http://www.sherpa.ac.uk/romeo/index.php</a:t>
            </a:r>
            <a:r>
              <a:t>) може се сазнати коју верзију рада аутори могу да учине јавно доступном. </a:t>
            </a:r>
            <a:br/>
            <a:r>
              <a:t>Пре депоновања обавезно проверите ове податке!</a:t>
            </a:r>
            <a:endParaRPr>
              <a:solidFill>
                <a:srgbClr val="F3711E"/>
              </a:solidFill>
            </a:endParaRPr>
          </a:p>
          <a:p>
            <a:pPr algn="l" defTabSz="914400">
              <a:spcBef>
                <a:spcPts val="1200"/>
              </a:spcBef>
              <a:defRPr sz="2800">
                <a:solidFill>
                  <a:srgbClr val="963030"/>
                </a:solidFill>
                <a:latin typeface="Arial"/>
                <a:ea typeface="Arial"/>
                <a:cs typeface="Arial"/>
                <a:sym typeface="Arial"/>
              </a:defRPr>
            </a:pPr>
            <a:r>
              <a:t>Рецензиране и нерецензиране рукописе треба обележити – и у метаподацима, и у PDF верзији – тако да читаоцима буде јасно да се ради о претходној верзији објављеног чланка. </a:t>
            </a:r>
            <a:r>
              <a:rPr b="1"/>
              <a:t>Није дозвољено депоновати верзије обележене као „uncorrected proof“, </a:t>
            </a:r>
            <a:br>
              <a:rPr b="1"/>
            </a:br>
            <a:r>
              <a:rPr b="1"/>
              <a:t>„corrected proof“ и „article in press“!</a:t>
            </a:r>
          </a:p>
        </p:txBody>
      </p:sp>
      <p:sp>
        <p:nvSpPr>
          <p:cNvPr id="397" name="Напомена треба да садржи податак о којој верзији се ради, потпуне библиографске податке о  објављеној верзији чланка, DOI у форми  интерактивног линка и информацију о лиценци  под којим се депонована верзија дистрибуира  (такође у форми интерактивног лин"/>
          <p:cNvSpPr txBox="1"/>
          <p:nvPr/>
        </p:nvSpPr>
        <p:spPr>
          <a:xfrm>
            <a:off x="863600" y="7023875"/>
            <a:ext cx="9845651" cy="35152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50000"/>
              </a:lnSpc>
              <a:spcBef>
                <a:spcPts val="1200"/>
              </a:spcBef>
              <a:defRPr sz="2800">
                <a:solidFill>
                  <a:srgbClr val="963030"/>
                </a:solidFill>
                <a:latin typeface="Arial"/>
                <a:ea typeface="Arial"/>
                <a:cs typeface="Arial"/>
                <a:sym typeface="Arial"/>
              </a:defRPr>
            </a:pPr>
            <a:r>
              <a:t>Напомена треба да садржи податак о којој верзији се ради, </a:t>
            </a:r>
            <a:r>
              <a:rPr b="1"/>
              <a:t>потпуне библиографске податке о </a:t>
            </a:r>
            <a:br>
              <a:rPr b="1"/>
            </a:br>
            <a:r>
              <a:rPr b="1"/>
              <a:t>објављеној верзији чланка, DOI у форми </a:t>
            </a:r>
            <a:br>
              <a:rPr b="1"/>
            </a:br>
            <a:r>
              <a:rPr b="1"/>
              <a:t>интерактивног линка и информацију о лиценци</a:t>
            </a:r>
            <a:r>
              <a:t> </a:t>
            </a:r>
            <a:br/>
            <a:r>
              <a:t>под којим се депонована верзија дистрибуира </a:t>
            </a:r>
            <a:br/>
            <a:r>
              <a:t>(такође у форми интерактивног линка). </a:t>
            </a:r>
          </a:p>
        </p:txBody>
      </p:sp>
      <p:sp>
        <p:nvSpPr>
          <p:cNvPr id="398" name="This is the peer reviewed version of the following article:…"/>
          <p:cNvSpPr txBox="1"/>
          <p:nvPr/>
        </p:nvSpPr>
        <p:spPr>
          <a:xfrm>
            <a:off x="14554199" y="6831533"/>
            <a:ext cx="8997965" cy="2528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800">
                <a:solidFill>
                  <a:srgbClr val="963030"/>
                </a:solidFill>
                <a:latin typeface="Arial"/>
                <a:ea typeface="Arial"/>
                <a:cs typeface="Arial"/>
                <a:sym typeface="Arial"/>
              </a:defRPr>
            </a:pPr>
            <a:r>
              <a:t>This is the peer-reviewed version of the article Vladisavljević, Nebojša (2002) Nationalism, social movement theory and the grass roots movement of Kosovo Serbs, 1985-1988. Europe-Asia Studies, 54 (5). pp. 771-790. </a:t>
            </a:r>
            <a:r>
              <a:rPr u="sng">
                <a:solidFill>
                  <a:srgbClr val="0000FF"/>
                </a:solidFill>
                <a:uFill>
                  <a:solidFill>
                    <a:srgbClr val="0000FF"/>
                  </a:solidFill>
                </a:uFill>
                <a:hlinkClick r:id="rId3"/>
              </a:rPr>
              <a:t>http://dx.doi.org/10.1080/09668130220147047</a:t>
            </a:r>
            <a:r>
              <a:rPr>
                <a:solidFill>
                  <a:srgbClr val="F3711E"/>
                </a:solidFill>
              </a:rPr>
              <a:t> </a:t>
            </a:r>
          </a:p>
        </p:txBody>
      </p:sp>
      <p:sp>
        <p:nvSpPr>
          <p:cNvPr id="399" name="Group"/>
          <p:cNvSpPr/>
          <p:nvPr/>
        </p:nvSpPr>
        <p:spPr>
          <a:xfrm>
            <a:off x="10558065" y="7948501"/>
            <a:ext cx="3267869" cy="1666030"/>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0" name="This work is licensed under Creative Commons - Attribution-Noncommercial-NoDerivative Works 4.0 International"/>
          <p:cNvSpPr txBox="1"/>
          <p:nvPr/>
        </p:nvSpPr>
        <p:spPr>
          <a:xfrm>
            <a:off x="14554200" y="10077307"/>
            <a:ext cx="8613404" cy="13091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800">
                <a:solidFill>
                  <a:srgbClr val="963030"/>
                </a:solidFill>
                <a:latin typeface="Arial"/>
                <a:ea typeface="Arial"/>
                <a:cs typeface="Arial"/>
                <a:sym typeface="Arial"/>
              </a:defRPr>
            </a:pPr>
            <a:r>
              <a:t>This work is </a:t>
            </a:r>
            <a:r>
              <a:rPr b="1"/>
              <a:t>licensed</a:t>
            </a:r>
            <a:r>
              <a:t> under </a:t>
            </a:r>
            <a:r>
              <a:rPr u="sng">
                <a:solidFill>
                  <a:srgbClr val="0000FF"/>
                </a:solidFill>
                <a:uFill>
                  <a:solidFill>
                    <a:srgbClr val="0000FF"/>
                  </a:solidFill>
                </a:uFill>
                <a:hlinkClick r:id="rId4"/>
              </a:rPr>
              <a:t>Creative Commons - Attribution-Noncommercial-NoDerivative Works 4.0 International</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2" descr="Picture 2"/>
          <p:cNvPicPr>
            <a:picLocks noChangeAspect="1"/>
          </p:cNvPicPr>
          <p:nvPr/>
        </p:nvPicPr>
        <p:blipFill>
          <a:blip r:embed="rId2"/>
          <a:stretch>
            <a:fillRect/>
          </a:stretch>
        </p:blipFill>
        <p:spPr>
          <a:xfrm>
            <a:off x="9948616" y="1353338"/>
            <a:ext cx="15163561" cy="10594800"/>
          </a:xfrm>
          <a:prstGeom prst="rect">
            <a:avLst/>
          </a:prstGeom>
          <a:ln w="12700">
            <a:miter lim="400000"/>
          </a:ln>
        </p:spPr>
      </p:pic>
      <p:sp>
        <p:nvSpPr>
          <p:cNvPr id="403" name="Након прихватања рада за објављивање, издавач обично омогућава ауторима да током ограниченог временског периода преузму из система за уређивање часописа ону верзију рукописа која се сме депоновати у репозиторијуме."/>
          <p:cNvSpPr txBox="1"/>
          <p:nvPr/>
        </p:nvSpPr>
        <p:spPr>
          <a:xfrm>
            <a:off x="427093" y="9557878"/>
            <a:ext cx="10312401" cy="328704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defRPr sz="3600">
                <a:solidFill>
                  <a:srgbClr val="963030"/>
                </a:solidFill>
                <a:latin typeface="Arial"/>
                <a:ea typeface="Arial"/>
                <a:cs typeface="Arial"/>
                <a:sym typeface="Arial"/>
              </a:defRPr>
            </a:lvl1pPr>
          </a:lstStyle>
          <a:p>
            <a:r>
              <a:t>Након прихватања рада за објављивање, издавач обично омогућава ауторима да током ограниченог временског периода преузму из система за уређивање часописа ону верзију рукописа која се сме депоновати у репозиторијуме. </a:t>
            </a:r>
          </a:p>
        </p:txBody>
      </p:sp>
      <p:sp>
        <p:nvSpPr>
          <p:cNvPr id="404" name="Rectangle"/>
          <p:cNvSpPr/>
          <p:nvPr/>
        </p:nvSpPr>
        <p:spPr>
          <a:xfrm>
            <a:off x="12463959" y="5710799"/>
            <a:ext cx="9478800" cy="3204305"/>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05" name="Ако немате ту верзију, у репозиторијум можете депоновати и документ који сте непосредно пре  прихватања за објављивање припремили и сачували на свом рачунару. У том случају, обавезно додајте насловну страну на којој ће бити наведени библиографски подаци "/>
          <p:cNvSpPr txBox="1"/>
          <p:nvPr/>
        </p:nvSpPr>
        <p:spPr>
          <a:xfrm>
            <a:off x="12852419" y="5862992"/>
            <a:ext cx="8701881" cy="26041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indent="180975" algn="l" defTabSz="914400">
              <a:defRPr sz="2900">
                <a:solidFill>
                  <a:srgbClr val="FFFFFF"/>
                </a:solidFill>
                <a:latin typeface="Arial"/>
                <a:ea typeface="Arial"/>
                <a:cs typeface="Arial"/>
                <a:sym typeface="Arial"/>
              </a:defRPr>
            </a:lvl1pPr>
          </a:lstStyle>
          <a:p>
            <a:r>
              <a:t>Ако немате ту верзију, у репозиторијум можете депоновати и документ који сте непосредно пре  прихватања за објављивање припремили и сачували на свом рачунару. У том случају, обавезно додајте насловну страну на којој ће бити наведени библиографски подаци о раду.</a:t>
            </a:r>
          </a:p>
        </p:txBody>
      </p:sp>
      <p:pic>
        <p:nvPicPr>
          <p:cNvPr id="406" name="Picture 4" descr="Picture 4"/>
          <p:cNvPicPr>
            <a:picLocks noChangeAspect="1"/>
          </p:cNvPicPr>
          <p:nvPr/>
        </p:nvPicPr>
        <p:blipFill>
          <a:blip r:embed="rId3"/>
          <a:stretch>
            <a:fillRect/>
          </a:stretch>
        </p:blipFill>
        <p:spPr>
          <a:xfrm>
            <a:off x="0" y="-2"/>
            <a:ext cx="9560159" cy="9172002"/>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У метаподацима"/>
          <p:cNvSpPr txBox="1"/>
          <p:nvPr/>
        </p:nvSpPr>
        <p:spPr>
          <a:xfrm>
            <a:off x="1422400" y="669125"/>
            <a:ext cx="4452603" cy="69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4200" b="1">
                <a:solidFill>
                  <a:srgbClr val="963030"/>
                </a:solidFill>
                <a:latin typeface="Arial"/>
                <a:ea typeface="Arial"/>
                <a:cs typeface="Arial"/>
                <a:sym typeface="Arial"/>
              </a:defRPr>
            </a:lvl1pPr>
          </a:lstStyle>
          <a:p>
            <a:r>
              <a:t>У метаподацима</a:t>
            </a:r>
          </a:p>
        </p:txBody>
      </p:sp>
      <p:sp>
        <p:nvSpPr>
          <p:cNvPr id="409" name="У PDF-у"/>
          <p:cNvSpPr txBox="1"/>
          <p:nvPr/>
        </p:nvSpPr>
        <p:spPr>
          <a:xfrm>
            <a:off x="14503400" y="669125"/>
            <a:ext cx="2135386" cy="69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4200" b="1">
                <a:solidFill>
                  <a:srgbClr val="963030"/>
                </a:solidFill>
                <a:latin typeface="Arial"/>
                <a:ea typeface="Arial"/>
                <a:cs typeface="Arial"/>
                <a:sym typeface="Arial"/>
              </a:defRPr>
            </a:lvl1pPr>
          </a:lstStyle>
          <a:p>
            <a:r>
              <a:t>У PDF-у</a:t>
            </a:r>
          </a:p>
        </p:txBody>
      </p:sp>
      <p:sp>
        <p:nvSpPr>
          <p:cNvPr id="410" name="dc.Type                                article…"/>
          <p:cNvSpPr txBox="1"/>
          <p:nvPr/>
        </p:nvSpPr>
        <p:spPr>
          <a:xfrm>
            <a:off x="1054508" y="1873019"/>
            <a:ext cx="7487627" cy="13952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914400">
              <a:tabLst>
                <a:tab pos="1612900" algn="l"/>
              </a:tabLst>
              <a:defRPr sz="2800">
                <a:solidFill>
                  <a:srgbClr val="6A6A6A"/>
                </a:solidFill>
                <a:latin typeface="Arial"/>
                <a:ea typeface="Arial"/>
                <a:cs typeface="Arial"/>
                <a:sym typeface="Arial"/>
              </a:defRPr>
            </a:pPr>
            <a:r>
              <a:rPr dirty="0"/>
              <a:t>dc.</a:t>
            </a:r>
            <a:r>
              <a:rPr lang="sr-Latn-RS" dirty="0"/>
              <a:t>t</a:t>
            </a:r>
            <a:r>
              <a:rPr dirty="0" err="1"/>
              <a:t>ype</a:t>
            </a:r>
            <a:r>
              <a:rPr dirty="0">
                <a:solidFill>
                  <a:srgbClr val="7FCAC5"/>
                </a:solidFill>
              </a:rPr>
              <a:t>	                               </a:t>
            </a:r>
            <a:r>
              <a:rPr dirty="0">
                <a:solidFill>
                  <a:srgbClr val="963030"/>
                </a:solidFill>
              </a:rPr>
              <a:t>article</a:t>
            </a:r>
            <a:endParaRPr dirty="0">
              <a:solidFill>
                <a:srgbClr val="7FCAC5"/>
              </a:solidFill>
            </a:endParaRPr>
          </a:p>
          <a:p>
            <a:pPr algn="l" defTabSz="914400">
              <a:defRPr sz="2800">
                <a:solidFill>
                  <a:srgbClr val="F3711E"/>
                </a:solidFill>
                <a:latin typeface="Arial"/>
                <a:ea typeface="Arial"/>
                <a:cs typeface="Arial"/>
                <a:sym typeface="Arial"/>
              </a:defRPr>
            </a:pPr>
            <a:endParaRPr dirty="0">
              <a:solidFill>
                <a:srgbClr val="7FCAC5"/>
              </a:solidFill>
            </a:endParaRPr>
          </a:p>
          <a:p>
            <a:pPr algn="l" defTabSz="914400">
              <a:tabLst>
                <a:tab pos="1612900" algn="l"/>
              </a:tabLst>
              <a:defRPr sz="2800">
                <a:solidFill>
                  <a:srgbClr val="6A6A6A"/>
                </a:solidFill>
                <a:latin typeface="Arial"/>
                <a:ea typeface="Arial"/>
                <a:cs typeface="Arial"/>
                <a:sym typeface="Arial"/>
              </a:defRPr>
            </a:pPr>
            <a:r>
              <a:rPr dirty="0" err="1"/>
              <a:t>dc.type.version</a:t>
            </a:r>
            <a:r>
              <a:rPr dirty="0">
                <a:solidFill>
                  <a:srgbClr val="C91012"/>
                </a:solidFill>
              </a:rPr>
              <a:t>                       </a:t>
            </a:r>
            <a:r>
              <a:rPr dirty="0" err="1">
                <a:solidFill>
                  <a:srgbClr val="963030"/>
                </a:solidFill>
              </a:rPr>
              <a:t>acceptedVersion</a:t>
            </a:r>
            <a:endParaRPr dirty="0">
              <a:solidFill>
                <a:srgbClr val="963030"/>
              </a:solidFill>
            </a:endParaRPr>
          </a:p>
        </p:txBody>
      </p:sp>
      <p:pic>
        <p:nvPicPr>
          <p:cNvPr id="411" name="Picture 4" descr="Picture 4"/>
          <p:cNvPicPr>
            <a:picLocks noChangeAspect="1"/>
          </p:cNvPicPr>
          <p:nvPr/>
        </p:nvPicPr>
        <p:blipFill>
          <a:blip r:embed="rId2"/>
          <a:stretch>
            <a:fillRect/>
          </a:stretch>
        </p:blipFill>
        <p:spPr>
          <a:xfrm>
            <a:off x="850534" y="3365015"/>
            <a:ext cx="5596250" cy="1518012"/>
          </a:xfrm>
          <a:prstGeom prst="rect">
            <a:avLst/>
          </a:prstGeom>
          <a:ln w="12700">
            <a:miter lim="400000"/>
          </a:ln>
        </p:spPr>
      </p:pic>
      <p:sp>
        <p:nvSpPr>
          <p:cNvPr id="412" name="dc.description.other"/>
          <p:cNvSpPr txBox="1"/>
          <p:nvPr/>
        </p:nvSpPr>
        <p:spPr>
          <a:xfrm>
            <a:off x="965199" y="5022848"/>
            <a:ext cx="3217641" cy="496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914400">
              <a:defRPr sz="2800">
                <a:solidFill>
                  <a:srgbClr val="6A6A6A"/>
                </a:solidFill>
                <a:latin typeface="Arial"/>
                <a:ea typeface="Arial"/>
                <a:cs typeface="Arial"/>
                <a:sym typeface="Arial"/>
              </a:defRPr>
            </a:lvl1pPr>
          </a:lstStyle>
          <a:p>
            <a:r>
              <a:t>dc.description.other</a:t>
            </a:r>
          </a:p>
        </p:txBody>
      </p:sp>
      <p:sp>
        <p:nvSpPr>
          <p:cNvPr id="413" name="dc.identifier.doi…"/>
          <p:cNvSpPr txBox="1"/>
          <p:nvPr/>
        </p:nvSpPr>
        <p:spPr>
          <a:xfrm>
            <a:off x="918975" y="8397804"/>
            <a:ext cx="8339041" cy="1715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800">
                <a:solidFill>
                  <a:srgbClr val="6A6A6A"/>
                </a:solidFill>
                <a:latin typeface="Arial"/>
                <a:ea typeface="Arial"/>
                <a:cs typeface="Arial"/>
                <a:sym typeface="Arial"/>
              </a:defRPr>
            </a:pPr>
            <a:r>
              <a:t>dc.identifier.doi</a:t>
            </a:r>
          </a:p>
          <a:p>
            <a:pPr algn="l" defTabSz="914400">
              <a:defRPr sz="2800">
                <a:solidFill>
                  <a:srgbClr val="7FCAC5"/>
                </a:solidFill>
                <a:latin typeface="Arial"/>
                <a:ea typeface="Arial"/>
                <a:cs typeface="Arial"/>
                <a:sym typeface="Arial"/>
              </a:defRPr>
            </a:pPr>
            <a:endParaRPr/>
          </a:p>
          <a:p>
            <a:pPr algn="l" defTabSz="914400">
              <a:defRPr sz="2800">
                <a:solidFill>
                  <a:srgbClr val="7FCAC5"/>
                </a:solidFill>
                <a:latin typeface="Arial"/>
                <a:ea typeface="Arial"/>
                <a:cs typeface="Arial"/>
                <a:sym typeface="Arial"/>
              </a:defRPr>
            </a:pPr>
            <a:endParaRPr/>
          </a:p>
          <a:p>
            <a:pPr algn="l" defTabSz="914400">
              <a:tabLst>
                <a:tab pos="1701800" algn="l"/>
              </a:tabLst>
              <a:defRPr sz="2800">
                <a:solidFill>
                  <a:srgbClr val="6A6A6A"/>
                </a:solidFill>
                <a:latin typeface="Arial"/>
                <a:ea typeface="Arial"/>
                <a:cs typeface="Arial"/>
                <a:sym typeface="Arial"/>
              </a:defRPr>
            </a:pPr>
            <a:r>
              <a:t>dc.rights.license	</a:t>
            </a:r>
            <a:r>
              <a:rPr>
                <a:solidFill>
                  <a:srgbClr val="7FCAC5"/>
                </a:solidFill>
              </a:rPr>
              <a:t>                   </a:t>
            </a:r>
            <a:r>
              <a:rPr>
                <a:solidFill>
                  <a:srgbClr val="963030"/>
                </a:solidFill>
              </a:rPr>
              <a:t>BY-NC</a:t>
            </a:r>
          </a:p>
        </p:txBody>
      </p:sp>
      <p:sp>
        <p:nvSpPr>
          <p:cNvPr id="414" name="This is the peer reviewed version of the following article: Međedović, J.; Šoljaga, M.; Stojković, A.; Gojević, I. Revealing Complex Relations between Personality and Fitness: HEXACO Personality Traits, Life-Time Reproductive Success and the Age at First"/>
          <p:cNvSpPr txBox="1"/>
          <p:nvPr/>
        </p:nvSpPr>
        <p:spPr>
          <a:xfrm>
            <a:off x="5357217" y="5065594"/>
            <a:ext cx="6940997" cy="1616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100">
                <a:solidFill>
                  <a:srgbClr val="963030"/>
                </a:solidFill>
                <a:latin typeface="Arial"/>
                <a:ea typeface="Arial"/>
                <a:cs typeface="Arial"/>
                <a:sym typeface="Arial"/>
              </a:defRPr>
            </a:pPr>
            <a:r>
              <a:t>This is the peer-reviewed version of the article Ejdus, F. (2018). Critical situations, fundamental questions and ontological insecurity in world politics. Journal of International Relations and Development, 21(4), 883-908. </a:t>
            </a:r>
            <a:r>
              <a:rPr u="sng">
                <a:solidFill>
                  <a:srgbClr val="0000FF"/>
                </a:solidFill>
                <a:uFill>
                  <a:solidFill>
                    <a:srgbClr val="0000FF"/>
                  </a:solidFill>
                </a:uFill>
                <a:hlinkClick r:id="rId3"/>
              </a:rPr>
              <a:t>https://doi.org/10.1057/s41268-017-0083-3</a:t>
            </a:r>
            <a:r>
              <a:rPr>
                <a:solidFill>
                  <a:srgbClr val="F3711E"/>
                </a:solidFill>
              </a:rPr>
              <a:t> </a:t>
            </a:r>
          </a:p>
        </p:txBody>
      </p:sp>
      <p:pic>
        <p:nvPicPr>
          <p:cNvPr id="415" name="Screenshot 2021-06-14 at 17.32.36.png" descr="Screenshot 2021-06-14 at 17.32.36.png"/>
          <p:cNvPicPr>
            <a:picLocks noChangeAspect="1"/>
          </p:cNvPicPr>
          <p:nvPr/>
        </p:nvPicPr>
        <p:blipFill>
          <a:blip r:embed="rId4"/>
          <a:stretch>
            <a:fillRect/>
          </a:stretch>
        </p:blipFill>
        <p:spPr>
          <a:xfrm>
            <a:off x="5357217" y="8070936"/>
            <a:ext cx="5481113" cy="752312"/>
          </a:xfrm>
          <a:prstGeom prst="rect">
            <a:avLst/>
          </a:prstGeom>
          <a:ln w="12700">
            <a:miter lim="400000"/>
          </a:ln>
        </p:spPr>
      </p:pic>
      <p:pic>
        <p:nvPicPr>
          <p:cNvPr id="416" name="Picture 2" descr="Picture 2"/>
          <p:cNvPicPr>
            <a:picLocks noChangeAspect="1"/>
          </p:cNvPicPr>
          <p:nvPr/>
        </p:nvPicPr>
        <p:blipFill>
          <a:blip r:embed="rId5"/>
          <a:stretch>
            <a:fillRect/>
          </a:stretch>
        </p:blipFill>
        <p:spPr>
          <a:xfrm>
            <a:off x="13072420" y="2651955"/>
            <a:ext cx="10408782" cy="727263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Picture 2" descr="Picture 2"/>
          <p:cNvPicPr>
            <a:picLocks noChangeAspect="1"/>
          </p:cNvPicPr>
          <p:nvPr/>
        </p:nvPicPr>
        <p:blipFill>
          <a:blip r:embed="rId2"/>
          <a:stretch>
            <a:fillRect/>
          </a:stretch>
        </p:blipFill>
        <p:spPr>
          <a:xfrm>
            <a:off x="11225710" y="1360762"/>
            <a:ext cx="10543183" cy="9435618"/>
          </a:xfrm>
          <a:prstGeom prst="rect">
            <a:avLst/>
          </a:prstGeom>
          <a:ln w="12700">
            <a:miter lim="400000"/>
          </a:ln>
        </p:spPr>
      </p:pic>
      <p:sp>
        <p:nvSpPr>
          <p:cNvPr id="419" name="Пример часописа који допушта самоархивирање и прописује ембарго период који је у складу са максималним ембарго периодом који допушта Платформа за отворену науку"/>
          <p:cNvSpPr txBox="1"/>
          <p:nvPr/>
        </p:nvSpPr>
        <p:spPr>
          <a:xfrm>
            <a:off x="502040" y="120948"/>
            <a:ext cx="23379922" cy="102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sz="3200">
                <a:solidFill>
                  <a:srgbClr val="963030"/>
                </a:solidFill>
                <a:latin typeface="Arial"/>
                <a:ea typeface="Arial"/>
                <a:cs typeface="Arial"/>
                <a:sym typeface="Arial"/>
              </a:defRPr>
            </a:pPr>
            <a:r>
              <a:t>Пример часописа који допушта самоархивирање и прописује </a:t>
            </a:r>
            <a:r>
              <a:rPr b="1"/>
              <a:t>ембарго период који је у складу </a:t>
            </a:r>
            <a:r>
              <a:t>са</a:t>
            </a:r>
            <a:r>
              <a:rPr b="1"/>
              <a:t> </a:t>
            </a:r>
            <a:r>
              <a:t>максималним ембарго периодом који допушта Платформа за отворену науку</a:t>
            </a:r>
          </a:p>
        </p:txBody>
      </p:sp>
      <p:sp>
        <p:nvSpPr>
          <p:cNvPr id="420" name="У складу са Платформом за отворену науку МПНТР, аутор мора да депонује рецензирану верзију рада у репозиторијум непосредно након објављивања и да омогући отворени приступ истој 12 (18 за друштвене и хуманистичке науке) месеци након објаљивања рада у часо"/>
          <p:cNvSpPr txBox="1"/>
          <p:nvPr/>
        </p:nvSpPr>
        <p:spPr>
          <a:xfrm>
            <a:off x="502039" y="11227585"/>
            <a:ext cx="22809201" cy="1715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indent="-342900" algn="just" defTabSz="914400">
              <a:spcBef>
                <a:spcPts val="200"/>
              </a:spcBef>
              <a:defRPr sz="2800">
                <a:solidFill>
                  <a:srgbClr val="963030"/>
                </a:solidFill>
                <a:latin typeface="Arial"/>
                <a:ea typeface="Arial"/>
                <a:cs typeface="Arial"/>
                <a:sym typeface="Arial"/>
              </a:defRPr>
            </a:pPr>
            <a:r>
              <a:t>   У складу са Платформом за отворену науку МПНТР, аутор мора да депонује </a:t>
            </a:r>
            <a:r>
              <a:rPr b="1"/>
              <a:t>рецензирану верзију</a:t>
            </a:r>
            <a:r>
              <a:t> рада у репозиторијум </a:t>
            </a:r>
            <a:r>
              <a:rPr b="1"/>
              <a:t>непосредно након објављивања</a:t>
            </a:r>
            <a:r>
              <a:t> и да </a:t>
            </a:r>
            <a:r>
              <a:rPr b="1"/>
              <a:t>омогући отворени приступ истој 12 (18 за друштвене и хуманистичке науке) месеци након објаљивања рада у часопису</a:t>
            </a:r>
            <a:r>
              <a:t>. У овом случају, ембарго период који  издавач прописује у је складу са максималним ембарго периодом који Платформа допушта.</a:t>
            </a:r>
          </a:p>
        </p:txBody>
      </p:sp>
      <p:sp>
        <p:nvSpPr>
          <p:cNvPr id="421" name="Rectangle"/>
          <p:cNvSpPr/>
          <p:nvPr/>
        </p:nvSpPr>
        <p:spPr>
          <a:xfrm>
            <a:off x="11684237" y="8161019"/>
            <a:ext cx="10084657" cy="1074420"/>
          </a:xfrm>
          <a:prstGeom prst="rect">
            <a:avLst/>
          </a:prstGeom>
          <a:ln w="635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422" name="download.jpg" descr="download.jpg"/>
          <p:cNvPicPr>
            <a:picLocks noChangeAspect="1"/>
          </p:cNvPicPr>
          <p:nvPr/>
        </p:nvPicPr>
        <p:blipFill>
          <a:blip r:embed="rId3"/>
          <a:stretch>
            <a:fillRect/>
          </a:stretch>
        </p:blipFill>
        <p:spPr>
          <a:xfrm>
            <a:off x="49739450" y="5232400"/>
            <a:ext cx="2501902" cy="3251200"/>
          </a:xfrm>
          <a:prstGeom prst="rect">
            <a:avLst/>
          </a:prstGeom>
          <a:ln w="12700">
            <a:miter lim="400000"/>
          </a:ln>
        </p:spPr>
      </p:pic>
      <p:pic>
        <p:nvPicPr>
          <p:cNvPr id="423" name="Picture 2" descr="Picture 2"/>
          <p:cNvPicPr>
            <a:picLocks noChangeAspect="1"/>
          </p:cNvPicPr>
          <p:nvPr/>
        </p:nvPicPr>
        <p:blipFill>
          <a:blip r:embed="rId4"/>
          <a:stretch>
            <a:fillRect/>
          </a:stretch>
        </p:blipFill>
        <p:spPr>
          <a:xfrm>
            <a:off x="2879407" y="2527300"/>
            <a:ext cx="5007293" cy="7102542"/>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icture 2" descr="Picture 2"/>
          <p:cNvPicPr>
            <a:picLocks noChangeAspect="1"/>
          </p:cNvPicPr>
          <p:nvPr/>
        </p:nvPicPr>
        <p:blipFill>
          <a:blip r:embed="rId2"/>
          <a:stretch>
            <a:fillRect/>
          </a:stretch>
        </p:blipFill>
        <p:spPr>
          <a:xfrm>
            <a:off x="10927729" y="1475548"/>
            <a:ext cx="11769850" cy="9867294"/>
          </a:xfrm>
          <a:prstGeom prst="rect">
            <a:avLst/>
          </a:prstGeom>
          <a:ln w="12700">
            <a:miter lim="400000"/>
          </a:ln>
        </p:spPr>
      </p:pic>
      <p:sp>
        <p:nvSpPr>
          <p:cNvPr id="426" name="У складу са Платформом за отворену науку МПНТР, аутор мора да депонује рецензирану верзију рада у репозиторијум непосредно након објављивања и да омогући отворени приступ истој најкасније 12  месеци након објаљивања рада у часопису."/>
          <p:cNvSpPr txBox="1"/>
          <p:nvPr/>
        </p:nvSpPr>
        <p:spPr>
          <a:xfrm>
            <a:off x="634999" y="11671597"/>
            <a:ext cx="23294282" cy="149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indent="-342900" algn="l" defTabSz="914400">
              <a:spcBef>
                <a:spcPts val="200"/>
              </a:spcBef>
              <a:defRPr sz="3200">
                <a:solidFill>
                  <a:srgbClr val="963030"/>
                </a:solidFill>
                <a:latin typeface="Arial"/>
                <a:ea typeface="Arial"/>
                <a:cs typeface="Arial"/>
                <a:sym typeface="Arial"/>
              </a:defRPr>
            </a:pPr>
            <a:r>
              <a:t>   У складу са Платформом за отворену науку МПНТР, аутор мора да депонује </a:t>
            </a:r>
            <a:r>
              <a:rPr b="1"/>
              <a:t>рецензирану верзију</a:t>
            </a:r>
            <a:r>
              <a:t> рада у репозиторијум </a:t>
            </a:r>
            <a:r>
              <a:rPr b="1"/>
              <a:t>непосредно након објављивања</a:t>
            </a:r>
            <a:r>
              <a:t> и да </a:t>
            </a:r>
            <a:r>
              <a:rPr b="1"/>
              <a:t>омогући отворени приступ истој најкасније 12 </a:t>
            </a:r>
            <a:br>
              <a:rPr b="1"/>
            </a:br>
            <a:r>
              <a:rPr b="1"/>
              <a:t>месеци након објаљивања рада у часопису</a:t>
            </a:r>
            <a:r>
              <a:t>. </a:t>
            </a:r>
          </a:p>
        </p:txBody>
      </p:sp>
      <p:sp>
        <p:nvSpPr>
          <p:cNvPr id="427" name="Пример часописа који допушта самоархивирање без ембарго периода"/>
          <p:cNvSpPr txBox="1"/>
          <p:nvPr/>
        </p:nvSpPr>
        <p:spPr>
          <a:xfrm>
            <a:off x="4481315" y="482898"/>
            <a:ext cx="13490972" cy="558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defRPr sz="3200">
                <a:solidFill>
                  <a:srgbClr val="963030"/>
                </a:solidFill>
                <a:latin typeface="Arial"/>
                <a:ea typeface="Arial"/>
                <a:cs typeface="Arial"/>
                <a:sym typeface="Arial"/>
              </a:defRPr>
            </a:lvl1pPr>
          </a:lstStyle>
          <a:p>
            <a:r>
              <a:t>Пример часописа који допушта самоархивирање без ембарго периода</a:t>
            </a:r>
          </a:p>
        </p:txBody>
      </p:sp>
      <p:sp>
        <p:nvSpPr>
          <p:cNvPr id="428" name="Rectangle"/>
          <p:cNvSpPr/>
          <p:nvPr/>
        </p:nvSpPr>
        <p:spPr>
          <a:xfrm>
            <a:off x="11436130" y="10219436"/>
            <a:ext cx="11484473" cy="1287783"/>
          </a:xfrm>
          <a:prstGeom prst="rect">
            <a:avLst/>
          </a:prstGeom>
          <a:ln w="63500">
            <a:solidFill>
              <a:srgbClr val="578EC0"/>
            </a:solidFill>
            <a:miter lim="400000"/>
          </a:ln>
        </p:spPr>
        <p:txBody>
          <a:bodyPr lIns="50800" tIns="50800" rIns="50800" bIns="50800" anchor="ctr"/>
          <a:lstStyle/>
          <a:p>
            <a:pPr defTabSz="825500">
              <a:defRPr sz="3200">
                <a:solidFill>
                  <a:srgbClr val="C91012"/>
                </a:solidFill>
                <a:latin typeface="Helvetica Neue Medium"/>
                <a:ea typeface="Helvetica Neue Medium"/>
                <a:cs typeface="Helvetica Neue Medium"/>
                <a:sym typeface="Helvetica Neue Medium"/>
              </a:defRPr>
            </a:pPr>
            <a:endParaRPr/>
          </a:p>
        </p:txBody>
      </p:sp>
      <p:pic>
        <p:nvPicPr>
          <p:cNvPr id="429" name="Picture 2" descr="Picture 2"/>
          <p:cNvPicPr>
            <a:picLocks noChangeAspect="1"/>
          </p:cNvPicPr>
          <p:nvPr/>
        </p:nvPicPr>
        <p:blipFill>
          <a:blip r:embed="rId3"/>
          <a:stretch>
            <a:fillRect/>
          </a:stretch>
        </p:blipFill>
        <p:spPr>
          <a:xfrm>
            <a:off x="3370107" y="2621814"/>
            <a:ext cx="4524957" cy="680710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 name="Picture 2" descr="Picture 2"/>
          <p:cNvPicPr>
            <a:picLocks noChangeAspect="1"/>
          </p:cNvPicPr>
          <p:nvPr/>
        </p:nvPicPr>
        <p:blipFill>
          <a:blip r:embed="rId2"/>
          <a:stretch>
            <a:fillRect/>
          </a:stretch>
        </p:blipFill>
        <p:spPr>
          <a:xfrm>
            <a:off x="797031" y="1450747"/>
            <a:ext cx="9764290" cy="7070015"/>
          </a:xfrm>
          <a:prstGeom prst="rect">
            <a:avLst/>
          </a:prstGeom>
          <a:ln w="12700">
            <a:miter lim="400000"/>
          </a:ln>
        </p:spPr>
      </p:pic>
      <p:sp>
        <p:nvSpPr>
          <p:cNvPr id="432" name="Пример часописа који допушта самоархивирање, али прописује ембарго период који је дужи од оног који допушта Платформа"/>
          <p:cNvSpPr txBox="1"/>
          <p:nvPr/>
        </p:nvSpPr>
        <p:spPr>
          <a:xfrm>
            <a:off x="859136" y="273347"/>
            <a:ext cx="22665730" cy="102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914400">
              <a:defRPr sz="3200">
                <a:solidFill>
                  <a:srgbClr val="963030"/>
                </a:solidFill>
                <a:latin typeface="Arial"/>
                <a:ea typeface="Arial"/>
                <a:cs typeface="Arial"/>
                <a:sym typeface="Arial"/>
              </a:defRPr>
            </a:pPr>
            <a:r>
              <a:t>Пример часописа који допушта самоархивирање, али прописује </a:t>
            </a:r>
            <a:r>
              <a:rPr b="1"/>
              <a:t>ембарго период који је дужи од оног који допушта Платформа</a:t>
            </a:r>
          </a:p>
        </p:txBody>
      </p:sp>
      <p:sp>
        <p:nvSpPr>
          <p:cNvPr id="433" name="Да би испунили услове које прописује Платформа, аутори који желе да објаве рад у оваквом часопису (а не желе да плате трошкове објављивања) морају да преговарају са издавачем, односно да покушају да добију дозволу да бар рецензирану верзију рукописа депо"/>
          <p:cNvSpPr txBox="1"/>
          <p:nvPr/>
        </p:nvSpPr>
        <p:spPr>
          <a:xfrm>
            <a:off x="11027246" y="4784390"/>
            <a:ext cx="12451905" cy="8262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20000"/>
              </a:lnSpc>
              <a:defRPr sz="2800">
                <a:solidFill>
                  <a:srgbClr val="963030"/>
                </a:solidFill>
                <a:latin typeface="Arial"/>
                <a:ea typeface="Arial"/>
                <a:cs typeface="Arial"/>
                <a:sym typeface="Arial"/>
              </a:defRPr>
            </a:pPr>
            <a:r>
              <a:t>Да би испунили услове које прописује Платформа, аутори који желе да објаве рад у оваквом часопису (а не желе да плате трошкове објављивања) морају да преговарају са издавачем, односно да покушају да добију дозволу да бар рецензирану верзију рукописа депонују у репозиторијум у року који Платформа прописује. Током преговора, издавачу се скреће пажња да аутор има обавезу да омогући отворени приступ. </a:t>
            </a:r>
            <a:endParaRPr>
              <a:solidFill>
                <a:srgbClr val="F3711E"/>
              </a:solidFill>
            </a:endParaRPr>
          </a:p>
          <a:p>
            <a:pPr algn="l" defTabSz="914400">
              <a:lnSpc>
                <a:spcPct val="120000"/>
              </a:lnSpc>
              <a:defRPr sz="2800">
                <a:solidFill>
                  <a:srgbClr val="963030"/>
                </a:solidFill>
                <a:latin typeface="Arial"/>
                <a:ea typeface="Arial"/>
                <a:cs typeface="Arial"/>
                <a:sym typeface="Arial"/>
              </a:defRPr>
            </a:pPr>
            <a:r>
              <a:t>Међународна организација SPARC је развила правни инструмент који у тим преговорима може бити од помоћи – анекс уговора о уступању права издавачу: </a:t>
            </a:r>
            <a:r>
              <a:rPr u="sng">
                <a:solidFill>
                  <a:srgbClr val="0000FF"/>
                </a:solidFill>
                <a:uFill>
                  <a:solidFill>
                    <a:srgbClr val="0000FF"/>
                  </a:solidFill>
                </a:uFill>
                <a:hlinkClick r:id="rId3"/>
              </a:rPr>
              <a:t>https://sparcopen.org/our-work/author-rights/brochure-html/</a:t>
            </a:r>
            <a:r>
              <a:t>. Овај анекс уговора аутору омогућава да задржи одређена права и да омогући отворени приступ у прописаном року. Након прихватања рукописа за објављивање, у тренутку када издавач од аутора тражи уступање ауторских права, аутор шаље попуњен формулар анекса уговора издавачу, захтевајући да му се омогући да задржи одређена права. Према досадашњим сазнањима, издавачи најчешће пристају да потпишу анекс уговора.</a:t>
            </a:r>
          </a:p>
        </p:txBody>
      </p:sp>
      <p:sp>
        <p:nvSpPr>
          <p:cNvPr id="434" name="Издавач не допушта да се у репозиторијум…"/>
          <p:cNvSpPr txBox="1"/>
          <p:nvPr/>
        </p:nvSpPr>
        <p:spPr>
          <a:xfrm>
            <a:off x="11048118" y="2266844"/>
            <a:ext cx="13347678" cy="2528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2800">
                <a:solidFill>
                  <a:srgbClr val="963030"/>
                </a:solidFill>
                <a:latin typeface="Arial"/>
                <a:ea typeface="Arial"/>
                <a:cs typeface="Arial"/>
                <a:sym typeface="Arial"/>
              </a:defRPr>
            </a:pPr>
            <a:r>
              <a:t>Издавач не допушта да се у репозиторијум </a:t>
            </a:r>
            <a:endParaRPr>
              <a:solidFill>
                <a:srgbClr val="F3711E"/>
              </a:solidFill>
            </a:endParaRPr>
          </a:p>
          <a:p>
            <a:pPr algn="l" defTabSz="914400">
              <a:defRPr sz="2800">
                <a:solidFill>
                  <a:srgbClr val="963030"/>
                </a:solidFill>
                <a:latin typeface="Arial"/>
                <a:ea typeface="Arial"/>
                <a:cs typeface="Arial"/>
                <a:sym typeface="Arial"/>
              </a:defRPr>
            </a:pPr>
            <a:r>
              <a:t>депонује нерецензирани рукопис објављеног рада. </a:t>
            </a:r>
            <a:endParaRPr>
              <a:solidFill>
                <a:srgbClr val="F3711E"/>
              </a:solidFill>
            </a:endParaRPr>
          </a:p>
          <a:p>
            <a:pPr algn="l" defTabSz="914400">
              <a:defRPr sz="2800">
                <a:solidFill>
                  <a:srgbClr val="963030"/>
                </a:solidFill>
                <a:latin typeface="Arial"/>
                <a:ea typeface="Arial"/>
                <a:cs typeface="Arial"/>
                <a:sym typeface="Arial"/>
              </a:defRPr>
            </a:pPr>
            <a:endParaRPr>
              <a:solidFill>
                <a:srgbClr val="F3711E"/>
              </a:solidFill>
            </a:endParaRPr>
          </a:p>
          <a:p>
            <a:pPr algn="l" defTabSz="914400">
              <a:defRPr sz="2800">
                <a:solidFill>
                  <a:srgbClr val="963030"/>
                </a:solidFill>
                <a:latin typeface="Arial"/>
                <a:ea typeface="Arial"/>
                <a:cs typeface="Arial"/>
                <a:sym typeface="Arial"/>
              </a:defRPr>
            </a:pPr>
            <a:r>
              <a:t>Објављена верзија и нерецензирани рукопис могу се депоновати после пет година, што је дуже од максималног ембарго периода који Платформа допушта.</a:t>
            </a:r>
          </a:p>
        </p:txBody>
      </p:sp>
      <p:sp>
        <p:nvSpPr>
          <p:cNvPr id="435" name="Rectangle"/>
          <p:cNvSpPr/>
          <p:nvPr/>
        </p:nvSpPr>
        <p:spPr>
          <a:xfrm>
            <a:off x="1239147" y="5966459"/>
            <a:ext cx="9322174" cy="891540"/>
          </a:xfrm>
          <a:prstGeom prst="rect">
            <a:avLst/>
          </a:prstGeom>
          <a:ln w="63500">
            <a:solidFill>
              <a:srgbClr val="578EC0"/>
            </a:solidFill>
            <a:miter lim="400000"/>
          </a:ln>
        </p:spPr>
        <p:txBody>
          <a:bodyPr lIns="50800" tIns="50800" rIns="50800" bIns="50800" anchor="ctr"/>
          <a:lstStyle/>
          <a:p>
            <a:pPr defTabSz="825500">
              <a:defRPr sz="3200">
                <a:solidFill>
                  <a:srgbClr val="C91012"/>
                </a:solidFill>
                <a:latin typeface="Helvetica Neue Medium"/>
                <a:ea typeface="Helvetica Neue Medium"/>
                <a:cs typeface="Helvetica Neue Medium"/>
                <a:sym typeface="Helvetica Neue Medium"/>
              </a:defRPr>
            </a:pPr>
            <a:endParaRPr/>
          </a:p>
        </p:txBody>
      </p:sp>
      <p:pic>
        <p:nvPicPr>
          <p:cNvPr id="436" name="Picture 2" descr="Picture 2"/>
          <p:cNvPicPr>
            <a:picLocks noChangeAspect="1"/>
          </p:cNvPicPr>
          <p:nvPr/>
        </p:nvPicPr>
        <p:blipFill>
          <a:blip r:embed="rId4"/>
          <a:stretch>
            <a:fillRect/>
          </a:stretch>
        </p:blipFill>
        <p:spPr>
          <a:xfrm>
            <a:off x="4483417" y="8931206"/>
            <a:ext cx="2946083" cy="422610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8EC0"/>
        </a:solidFill>
        <a:effectLst/>
      </p:bgPr>
    </p:bg>
    <p:spTree>
      <p:nvGrpSpPr>
        <p:cNvPr id="1" name=""/>
        <p:cNvGrpSpPr/>
        <p:nvPr/>
      </p:nvGrpSpPr>
      <p:grpSpPr>
        <a:xfrm>
          <a:off x="0" y="0"/>
          <a:ext cx="0" cy="0"/>
          <a:chOff x="0" y="0"/>
          <a:chExt cx="0" cy="0"/>
        </a:xfrm>
      </p:grpSpPr>
      <p:sp>
        <p:nvSpPr>
          <p:cNvPr id="162" name="Rectangle"/>
          <p:cNvSpPr/>
          <p:nvPr/>
        </p:nvSpPr>
        <p:spPr>
          <a:xfrm>
            <a:off x="5400798" y="1933"/>
            <a:ext cx="19016156" cy="1373753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3" name="RIVeC испуњава све техничке услове које прописује…"/>
          <p:cNvSpPr txBox="1"/>
          <p:nvPr/>
        </p:nvSpPr>
        <p:spPr>
          <a:xfrm>
            <a:off x="5743148" y="4036715"/>
            <a:ext cx="18331459"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b="1">
                <a:solidFill>
                  <a:srgbClr val="963030"/>
                </a:solidFill>
                <a:latin typeface="Arial"/>
                <a:ea typeface="Arial"/>
                <a:cs typeface="Arial"/>
                <a:sym typeface="Arial"/>
              </a:defRPr>
            </a:pPr>
            <a:r>
              <a:rPr lang="ru-RU" dirty="0">
                <a:solidFill>
                  <a:srgbClr val="0560A5"/>
                </a:solidFill>
              </a:rPr>
              <a:t>РЕПОНИВС</a:t>
            </a:r>
            <a:r>
              <a:rPr lang="sr-Latn-RS" dirty="0">
                <a:solidFill>
                  <a:srgbClr val="0560A5"/>
                </a:solidFill>
              </a:rPr>
              <a:t> </a:t>
            </a:r>
            <a:r>
              <a:rPr dirty="0" err="1">
                <a:solidFill>
                  <a:srgbClr val="0560A5"/>
                </a:solidFill>
              </a:rPr>
              <a:t>испуњава</a:t>
            </a:r>
            <a:r>
              <a:rPr dirty="0">
                <a:solidFill>
                  <a:srgbClr val="0560A5"/>
                </a:solidFill>
              </a:rPr>
              <a:t> </a:t>
            </a:r>
            <a:r>
              <a:rPr dirty="0" err="1">
                <a:solidFill>
                  <a:srgbClr val="0560A5"/>
                </a:solidFill>
              </a:rPr>
              <a:t>све</a:t>
            </a:r>
            <a:r>
              <a:rPr dirty="0">
                <a:solidFill>
                  <a:srgbClr val="0560A5"/>
                </a:solidFill>
              </a:rPr>
              <a:t> </a:t>
            </a:r>
            <a:r>
              <a:rPr dirty="0" err="1">
                <a:solidFill>
                  <a:srgbClr val="0560A5"/>
                </a:solidFill>
              </a:rPr>
              <a:t>техничке</a:t>
            </a:r>
            <a:r>
              <a:rPr dirty="0">
                <a:solidFill>
                  <a:srgbClr val="0560A5"/>
                </a:solidFill>
              </a:rPr>
              <a:t> </a:t>
            </a:r>
            <a:r>
              <a:rPr dirty="0" err="1">
                <a:solidFill>
                  <a:srgbClr val="0560A5"/>
                </a:solidFill>
              </a:rPr>
              <a:t>услове</a:t>
            </a:r>
            <a:r>
              <a:rPr dirty="0">
                <a:solidFill>
                  <a:srgbClr val="0560A5"/>
                </a:solidFill>
              </a:rPr>
              <a:t> </a:t>
            </a:r>
            <a:r>
              <a:rPr dirty="0" err="1">
                <a:solidFill>
                  <a:srgbClr val="0560A5"/>
                </a:solidFill>
              </a:rPr>
              <a:t>које</a:t>
            </a:r>
            <a:r>
              <a:rPr dirty="0">
                <a:solidFill>
                  <a:srgbClr val="0560A5"/>
                </a:solidFill>
              </a:rPr>
              <a:t> </a:t>
            </a:r>
            <a:r>
              <a:rPr dirty="0" err="1">
                <a:solidFill>
                  <a:srgbClr val="0560A5"/>
                </a:solidFill>
              </a:rPr>
              <a:t>прописује</a:t>
            </a:r>
            <a:r>
              <a:rPr dirty="0">
                <a:solidFill>
                  <a:srgbClr val="0560A5"/>
                </a:solidFill>
              </a:rPr>
              <a:t> </a:t>
            </a:r>
          </a:p>
          <a:p>
            <a:pPr algn="l" defTabSz="914400">
              <a:defRPr sz="3600" b="1">
                <a:solidFill>
                  <a:srgbClr val="963030"/>
                </a:solidFill>
                <a:latin typeface="Arial"/>
                <a:ea typeface="Arial"/>
                <a:cs typeface="Arial"/>
                <a:sym typeface="Arial"/>
              </a:defRPr>
            </a:pPr>
            <a:r>
              <a:rPr dirty="0" err="1">
                <a:solidFill>
                  <a:srgbClr val="0560A5"/>
                </a:solidFill>
              </a:rPr>
              <a:t>Платформа</a:t>
            </a:r>
            <a:r>
              <a:rPr dirty="0">
                <a:solidFill>
                  <a:srgbClr val="0560A5"/>
                </a:solidFill>
              </a:rPr>
              <a:t> </a:t>
            </a:r>
            <a:r>
              <a:rPr dirty="0" err="1">
                <a:solidFill>
                  <a:srgbClr val="0560A5"/>
                </a:solidFill>
              </a:rPr>
              <a:t>за</a:t>
            </a:r>
            <a:r>
              <a:rPr dirty="0">
                <a:solidFill>
                  <a:srgbClr val="0560A5"/>
                </a:solidFill>
              </a:rPr>
              <a:t> </a:t>
            </a:r>
            <a:r>
              <a:rPr dirty="0" err="1">
                <a:solidFill>
                  <a:srgbClr val="0560A5"/>
                </a:solidFill>
              </a:rPr>
              <a:t>отворену</a:t>
            </a:r>
            <a:r>
              <a:rPr dirty="0">
                <a:solidFill>
                  <a:srgbClr val="0560A5"/>
                </a:solidFill>
              </a:rPr>
              <a:t> </a:t>
            </a:r>
            <a:r>
              <a:rPr dirty="0" err="1">
                <a:solidFill>
                  <a:srgbClr val="0560A5"/>
                </a:solidFill>
              </a:rPr>
              <a:t>науку</a:t>
            </a:r>
            <a:r>
              <a:rPr dirty="0">
                <a:solidFill>
                  <a:srgbClr val="0560A5"/>
                </a:solidFill>
              </a:rPr>
              <a:t> МПНТР </a:t>
            </a:r>
            <a:r>
              <a:rPr dirty="0">
                <a:solidFill>
                  <a:srgbClr val="0560A5"/>
                </a:solidFill>
                <a:highlight>
                  <a:srgbClr val="C0C0C0"/>
                </a:highlight>
              </a:rPr>
              <a:t>(</a:t>
            </a:r>
            <a:r>
              <a:rPr u="sng" dirty="0">
                <a:solidFill>
                  <a:srgbClr val="0560A5"/>
                </a:solidFill>
                <a:highlight>
                  <a:srgbClr val="C0C0C0"/>
                </a:highlight>
                <a:uFill>
                  <a:solidFill>
                    <a:srgbClr val="0000FF"/>
                  </a:solidFill>
                </a:uFill>
                <a:hlinkClick r:id="rId2">
                  <a:extLst>
                    <a:ext uri="{A12FA001-AC4F-418D-AE19-62706E023703}">
                      <ahyp:hlinkClr xmlns:ahyp="http://schemas.microsoft.com/office/drawing/2018/hyperlinkcolor" val="tx"/>
                    </a:ext>
                  </a:extLst>
                </a:hlinkClick>
              </a:rPr>
              <a:t>http://www.mpn.gov.rs/wp-content/uploads/2018/07/Platforma-za-otvorenu-nauku.pdf</a:t>
            </a:r>
            <a:r>
              <a:rPr dirty="0">
                <a:solidFill>
                  <a:srgbClr val="0560A5"/>
                </a:solidFill>
              </a:rPr>
              <a:t>). </a:t>
            </a:r>
          </a:p>
          <a:p>
            <a:pPr algn="l" defTabSz="914400">
              <a:defRPr sz="3600" b="1">
                <a:solidFill>
                  <a:srgbClr val="963030"/>
                </a:solidFill>
                <a:latin typeface="Arial"/>
                <a:ea typeface="Arial"/>
                <a:cs typeface="Arial"/>
                <a:sym typeface="Arial"/>
              </a:defRPr>
            </a:pPr>
            <a:endParaRPr dirty="0">
              <a:solidFill>
                <a:srgbClr val="0560A5"/>
              </a:solidFill>
            </a:endParaRPr>
          </a:p>
          <a:p>
            <a:pPr algn="l" defTabSz="914400">
              <a:defRPr sz="3600" b="1">
                <a:solidFill>
                  <a:srgbClr val="963030"/>
                </a:solidFill>
                <a:latin typeface="Arial"/>
                <a:ea typeface="Arial"/>
                <a:cs typeface="Arial"/>
                <a:sym typeface="Arial"/>
              </a:defRPr>
            </a:pPr>
            <a:r>
              <a:rPr dirty="0" err="1">
                <a:solidFill>
                  <a:srgbClr val="0560A5"/>
                </a:solidFill>
              </a:rPr>
              <a:t>Иако</a:t>
            </a:r>
            <a:r>
              <a:rPr dirty="0">
                <a:solidFill>
                  <a:srgbClr val="0560A5"/>
                </a:solidFill>
              </a:rPr>
              <a:t> </a:t>
            </a:r>
            <a:r>
              <a:rPr dirty="0" err="1">
                <a:solidFill>
                  <a:srgbClr val="0560A5"/>
                </a:solidFill>
              </a:rPr>
              <a:t>су</a:t>
            </a:r>
            <a:r>
              <a:rPr dirty="0">
                <a:solidFill>
                  <a:srgbClr val="0560A5"/>
                </a:solidFill>
              </a:rPr>
              <a:t> </a:t>
            </a:r>
            <a:r>
              <a:rPr dirty="0" err="1">
                <a:solidFill>
                  <a:srgbClr val="0560A5"/>
                </a:solidFill>
              </a:rPr>
              <a:t>друштвене</a:t>
            </a:r>
            <a:r>
              <a:rPr dirty="0">
                <a:solidFill>
                  <a:srgbClr val="0560A5"/>
                </a:solidFill>
              </a:rPr>
              <a:t> </a:t>
            </a:r>
            <a:r>
              <a:rPr dirty="0" err="1">
                <a:solidFill>
                  <a:srgbClr val="0560A5"/>
                </a:solidFill>
              </a:rPr>
              <a:t>мреже</a:t>
            </a:r>
            <a:r>
              <a:rPr dirty="0">
                <a:solidFill>
                  <a:srgbClr val="0560A5"/>
                </a:solidFill>
              </a:rPr>
              <a:t> </a:t>
            </a:r>
            <a:r>
              <a:rPr dirty="0" err="1">
                <a:solidFill>
                  <a:srgbClr val="0560A5"/>
                </a:solidFill>
              </a:rPr>
              <a:t>намењене</a:t>
            </a:r>
            <a:r>
              <a:rPr dirty="0">
                <a:solidFill>
                  <a:srgbClr val="0560A5"/>
                </a:solidFill>
              </a:rPr>
              <a:t> </a:t>
            </a:r>
            <a:r>
              <a:rPr dirty="0" err="1">
                <a:solidFill>
                  <a:srgbClr val="0560A5"/>
                </a:solidFill>
              </a:rPr>
              <a:t>истраживачима</a:t>
            </a:r>
            <a:r>
              <a:rPr dirty="0">
                <a:solidFill>
                  <a:srgbClr val="0560A5"/>
                </a:solidFill>
              </a:rPr>
              <a:t> </a:t>
            </a:r>
          </a:p>
          <a:p>
            <a:pPr algn="l" defTabSz="914400">
              <a:defRPr sz="3600" b="1">
                <a:solidFill>
                  <a:srgbClr val="963030"/>
                </a:solidFill>
                <a:latin typeface="Arial"/>
                <a:ea typeface="Arial"/>
                <a:cs typeface="Arial"/>
                <a:sym typeface="Arial"/>
              </a:defRPr>
            </a:pPr>
            <a:r>
              <a:rPr dirty="0">
                <a:solidFill>
                  <a:srgbClr val="0560A5"/>
                </a:solidFill>
              </a:rPr>
              <a:t>(</a:t>
            </a:r>
            <a:r>
              <a:rPr dirty="0" err="1">
                <a:solidFill>
                  <a:srgbClr val="0560A5"/>
                </a:solidFill>
              </a:rPr>
              <a:t>нпр</a:t>
            </a:r>
            <a:r>
              <a:rPr dirty="0">
                <a:solidFill>
                  <a:srgbClr val="0560A5"/>
                </a:solidFill>
              </a:rPr>
              <a:t>. </a:t>
            </a:r>
            <a:r>
              <a:rPr i="1" dirty="0">
                <a:solidFill>
                  <a:srgbClr val="0560A5"/>
                </a:solidFill>
              </a:rPr>
              <a:t>ResearchGate</a:t>
            </a:r>
            <a:r>
              <a:rPr dirty="0">
                <a:solidFill>
                  <a:srgbClr val="0560A5"/>
                </a:solidFill>
              </a:rPr>
              <a:t>, </a:t>
            </a:r>
            <a:r>
              <a:rPr i="1" dirty="0">
                <a:solidFill>
                  <a:srgbClr val="0560A5"/>
                </a:solidFill>
              </a:rPr>
              <a:t>Academia.edu</a:t>
            </a:r>
            <a:r>
              <a:rPr dirty="0">
                <a:solidFill>
                  <a:srgbClr val="0560A5"/>
                </a:solidFill>
              </a:rPr>
              <a:t> и </a:t>
            </a:r>
            <a:r>
              <a:rPr dirty="0" err="1">
                <a:solidFill>
                  <a:srgbClr val="0560A5"/>
                </a:solidFill>
              </a:rPr>
              <a:t>сл</a:t>
            </a:r>
            <a:r>
              <a:rPr dirty="0">
                <a:solidFill>
                  <a:srgbClr val="0560A5"/>
                </a:solidFill>
              </a:rPr>
              <a:t>.) </a:t>
            </a:r>
            <a:r>
              <a:rPr dirty="0" err="1">
                <a:solidFill>
                  <a:srgbClr val="0560A5"/>
                </a:solidFill>
              </a:rPr>
              <a:t>користан</a:t>
            </a:r>
            <a:r>
              <a:rPr dirty="0">
                <a:solidFill>
                  <a:srgbClr val="0560A5"/>
                </a:solidFill>
              </a:rPr>
              <a:t> </a:t>
            </a:r>
            <a:r>
              <a:rPr dirty="0" err="1">
                <a:solidFill>
                  <a:srgbClr val="0560A5"/>
                </a:solidFill>
              </a:rPr>
              <a:t>канал</a:t>
            </a:r>
            <a:r>
              <a:rPr dirty="0">
                <a:solidFill>
                  <a:srgbClr val="0560A5"/>
                </a:solidFill>
              </a:rPr>
              <a:t> </a:t>
            </a:r>
            <a:r>
              <a:rPr dirty="0" err="1">
                <a:solidFill>
                  <a:srgbClr val="0560A5"/>
                </a:solidFill>
              </a:rPr>
              <a:t>за</a:t>
            </a:r>
            <a:r>
              <a:rPr dirty="0">
                <a:solidFill>
                  <a:srgbClr val="0560A5"/>
                </a:solidFill>
              </a:rPr>
              <a:t> </a:t>
            </a:r>
          </a:p>
          <a:p>
            <a:pPr algn="l" defTabSz="914400">
              <a:defRPr sz="3600" b="1">
                <a:solidFill>
                  <a:srgbClr val="963030"/>
                </a:solidFill>
                <a:latin typeface="Arial"/>
                <a:ea typeface="Arial"/>
                <a:cs typeface="Arial"/>
                <a:sym typeface="Arial"/>
              </a:defRPr>
            </a:pPr>
            <a:r>
              <a:rPr dirty="0" err="1">
                <a:solidFill>
                  <a:srgbClr val="0560A5"/>
                </a:solidFill>
              </a:rPr>
              <a:t>дисеминацију</a:t>
            </a:r>
            <a:r>
              <a:rPr dirty="0">
                <a:solidFill>
                  <a:srgbClr val="0560A5"/>
                </a:solidFill>
              </a:rPr>
              <a:t> </a:t>
            </a:r>
            <a:r>
              <a:rPr dirty="0" err="1">
                <a:solidFill>
                  <a:srgbClr val="0560A5"/>
                </a:solidFill>
              </a:rPr>
              <a:t>научних</a:t>
            </a:r>
            <a:r>
              <a:rPr dirty="0">
                <a:solidFill>
                  <a:srgbClr val="0560A5"/>
                </a:solidFill>
              </a:rPr>
              <a:t> </a:t>
            </a:r>
            <a:r>
              <a:rPr dirty="0" err="1">
                <a:solidFill>
                  <a:srgbClr val="0560A5"/>
                </a:solidFill>
              </a:rPr>
              <a:t>резултата</a:t>
            </a:r>
            <a:r>
              <a:rPr dirty="0">
                <a:solidFill>
                  <a:srgbClr val="0560A5"/>
                </a:solidFill>
              </a:rPr>
              <a:t>, </a:t>
            </a:r>
            <a:r>
              <a:rPr dirty="0" err="1">
                <a:solidFill>
                  <a:srgbClr val="0560A5"/>
                </a:solidFill>
              </a:rPr>
              <a:t>омогућавањем</a:t>
            </a:r>
            <a:r>
              <a:rPr dirty="0">
                <a:solidFill>
                  <a:srgbClr val="0560A5"/>
                </a:solidFill>
              </a:rPr>
              <a:t> </a:t>
            </a:r>
            <a:r>
              <a:rPr dirty="0" err="1">
                <a:solidFill>
                  <a:srgbClr val="0560A5"/>
                </a:solidFill>
              </a:rPr>
              <a:t>јавног</a:t>
            </a:r>
            <a:r>
              <a:rPr dirty="0">
                <a:solidFill>
                  <a:srgbClr val="0560A5"/>
                </a:solidFill>
              </a:rPr>
              <a:t> </a:t>
            </a:r>
          </a:p>
          <a:p>
            <a:pPr algn="l" defTabSz="914400">
              <a:defRPr sz="3600" b="1">
                <a:solidFill>
                  <a:srgbClr val="963030"/>
                </a:solidFill>
                <a:latin typeface="Arial"/>
                <a:ea typeface="Arial"/>
                <a:cs typeface="Arial"/>
                <a:sym typeface="Arial"/>
              </a:defRPr>
            </a:pPr>
            <a:r>
              <a:rPr dirty="0" err="1">
                <a:solidFill>
                  <a:srgbClr val="0560A5"/>
                </a:solidFill>
              </a:rPr>
              <a:t>приступа</a:t>
            </a:r>
            <a:r>
              <a:rPr dirty="0">
                <a:solidFill>
                  <a:srgbClr val="0560A5"/>
                </a:solidFill>
              </a:rPr>
              <a:t> </a:t>
            </a:r>
            <a:r>
              <a:rPr dirty="0" err="1">
                <a:solidFill>
                  <a:srgbClr val="0560A5"/>
                </a:solidFill>
              </a:rPr>
              <a:t>публикацијама</a:t>
            </a:r>
            <a:r>
              <a:rPr dirty="0">
                <a:solidFill>
                  <a:srgbClr val="0560A5"/>
                </a:solidFill>
              </a:rPr>
              <a:t> </a:t>
            </a:r>
            <a:r>
              <a:rPr dirty="0" err="1">
                <a:solidFill>
                  <a:srgbClr val="0560A5"/>
                </a:solidFill>
              </a:rPr>
              <a:t>посредством</a:t>
            </a:r>
            <a:r>
              <a:rPr dirty="0">
                <a:solidFill>
                  <a:srgbClr val="0560A5"/>
                </a:solidFill>
              </a:rPr>
              <a:t> </a:t>
            </a:r>
            <a:r>
              <a:rPr dirty="0" err="1">
                <a:solidFill>
                  <a:srgbClr val="0560A5"/>
                </a:solidFill>
              </a:rPr>
              <a:t>тих</a:t>
            </a:r>
            <a:r>
              <a:rPr dirty="0">
                <a:solidFill>
                  <a:srgbClr val="0560A5"/>
                </a:solidFill>
              </a:rPr>
              <a:t> </a:t>
            </a:r>
            <a:r>
              <a:rPr dirty="0" err="1">
                <a:solidFill>
                  <a:srgbClr val="0560A5"/>
                </a:solidFill>
              </a:rPr>
              <a:t>мрежа</a:t>
            </a:r>
            <a:r>
              <a:rPr dirty="0">
                <a:solidFill>
                  <a:srgbClr val="0560A5"/>
                </a:solidFill>
              </a:rPr>
              <a:t> </a:t>
            </a:r>
            <a:r>
              <a:rPr dirty="0" err="1">
                <a:solidFill>
                  <a:srgbClr val="0560A5"/>
                </a:solidFill>
              </a:rPr>
              <a:t>не</a:t>
            </a:r>
            <a:r>
              <a:rPr dirty="0">
                <a:solidFill>
                  <a:srgbClr val="0560A5"/>
                </a:solidFill>
              </a:rPr>
              <a:t> </a:t>
            </a:r>
            <a:r>
              <a:rPr dirty="0" err="1">
                <a:solidFill>
                  <a:srgbClr val="0560A5"/>
                </a:solidFill>
              </a:rPr>
              <a:t>испуњавају</a:t>
            </a:r>
            <a:r>
              <a:rPr dirty="0">
                <a:solidFill>
                  <a:srgbClr val="0560A5"/>
                </a:solidFill>
              </a:rPr>
              <a:t> </a:t>
            </a:r>
            <a:r>
              <a:rPr dirty="0" err="1">
                <a:solidFill>
                  <a:srgbClr val="0560A5"/>
                </a:solidFill>
              </a:rPr>
              <a:t>се</a:t>
            </a:r>
            <a:r>
              <a:rPr dirty="0">
                <a:solidFill>
                  <a:srgbClr val="0560A5"/>
                </a:solidFill>
              </a:rPr>
              <a:t> </a:t>
            </a:r>
            <a:r>
              <a:rPr dirty="0" err="1">
                <a:solidFill>
                  <a:srgbClr val="0560A5"/>
                </a:solidFill>
              </a:rPr>
              <a:t>захтеви</a:t>
            </a:r>
            <a:r>
              <a:rPr dirty="0">
                <a:solidFill>
                  <a:srgbClr val="0560A5"/>
                </a:solidFill>
              </a:rPr>
              <a:t> </a:t>
            </a:r>
            <a:r>
              <a:rPr dirty="0" err="1">
                <a:solidFill>
                  <a:srgbClr val="0560A5"/>
                </a:solidFill>
              </a:rPr>
              <a:t>које</a:t>
            </a:r>
            <a:r>
              <a:rPr dirty="0">
                <a:solidFill>
                  <a:srgbClr val="0560A5"/>
                </a:solidFill>
              </a:rPr>
              <a:t> </a:t>
            </a:r>
            <a:r>
              <a:rPr dirty="0" err="1">
                <a:solidFill>
                  <a:srgbClr val="0560A5"/>
                </a:solidFill>
              </a:rPr>
              <a:t>прописује</a:t>
            </a:r>
            <a:r>
              <a:rPr dirty="0">
                <a:solidFill>
                  <a:srgbClr val="0560A5"/>
                </a:solidFill>
              </a:rPr>
              <a:t> </a:t>
            </a:r>
            <a:r>
              <a:rPr dirty="0" err="1">
                <a:solidFill>
                  <a:srgbClr val="0560A5"/>
                </a:solidFill>
              </a:rPr>
              <a:t>Платформа</a:t>
            </a:r>
            <a:r>
              <a:rPr dirty="0">
                <a:solidFill>
                  <a:srgbClr val="0560A5"/>
                </a:solidFill>
              </a:rPr>
              <a:t> </a:t>
            </a:r>
            <a:r>
              <a:rPr dirty="0" err="1">
                <a:solidFill>
                  <a:srgbClr val="0560A5"/>
                </a:solidFill>
              </a:rPr>
              <a:t>за</a:t>
            </a:r>
            <a:r>
              <a:rPr dirty="0">
                <a:solidFill>
                  <a:srgbClr val="0560A5"/>
                </a:solidFill>
              </a:rPr>
              <a:t> </a:t>
            </a:r>
            <a:r>
              <a:rPr dirty="0" err="1">
                <a:solidFill>
                  <a:srgbClr val="0560A5"/>
                </a:solidFill>
              </a:rPr>
              <a:t>отворену</a:t>
            </a:r>
            <a:r>
              <a:rPr dirty="0">
                <a:solidFill>
                  <a:srgbClr val="0560A5"/>
                </a:solidFill>
              </a:rPr>
              <a:t> </a:t>
            </a:r>
            <a:r>
              <a:rPr dirty="0" err="1">
                <a:solidFill>
                  <a:srgbClr val="0560A5"/>
                </a:solidFill>
              </a:rPr>
              <a:t>науку</a:t>
            </a:r>
            <a:r>
              <a:rPr dirty="0">
                <a:solidFill>
                  <a:srgbClr val="0560A5"/>
                </a:solidFill>
              </a:rPr>
              <a:t> МПНТР, а </a:t>
            </a:r>
            <a:r>
              <a:rPr dirty="0" err="1">
                <a:solidFill>
                  <a:srgbClr val="0560A5"/>
                </a:solidFill>
              </a:rPr>
              <a:t>врло</a:t>
            </a:r>
            <a:r>
              <a:rPr dirty="0">
                <a:solidFill>
                  <a:srgbClr val="0560A5"/>
                </a:solidFill>
              </a:rPr>
              <a:t> </a:t>
            </a:r>
            <a:r>
              <a:rPr dirty="0" err="1">
                <a:solidFill>
                  <a:srgbClr val="0560A5"/>
                </a:solidFill>
              </a:rPr>
              <a:t>често</a:t>
            </a:r>
            <a:r>
              <a:rPr dirty="0">
                <a:solidFill>
                  <a:srgbClr val="0560A5"/>
                </a:solidFill>
              </a:rPr>
              <a:t> </a:t>
            </a:r>
            <a:r>
              <a:rPr dirty="0" err="1">
                <a:solidFill>
                  <a:srgbClr val="0560A5"/>
                </a:solidFill>
              </a:rPr>
              <a:t>се</a:t>
            </a:r>
            <a:r>
              <a:rPr dirty="0">
                <a:solidFill>
                  <a:srgbClr val="0560A5"/>
                </a:solidFill>
              </a:rPr>
              <a:t> </a:t>
            </a:r>
            <a:r>
              <a:rPr dirty="0" err="1">
                <a:solidFill>
                  <a:srgbClr val="0560A5"/>
                </a:solidFill>
              </a:rPr>
              <a:t>на</a:t>
            </a:r>
            <a:r>
              <a:rPr dirty="0">
                <a:solidFill>
                  <a:srgbClr val="0560A5"/>
                </a:solidFill>
              </a:rPr>
              <a:t> </a:t>
            </a:r>
            <a:r>
              <a:rPr dirty="0" err="1">
                <a:solidFill>
                  <a:srgbClr val="0560A5"/>
                </a:solidFill>
              </a:rPr>
              <a:t>тај</a:t>
            </a:r>
            <a:r>
              <a:rPr dirty="0">
                <a:solidFill>
                  <a:srgbClr val="0560A5"/>
                </a:solidFill>
              </a:rPr>
              <a:t> </a:t>
            </a:r>
            <a:r>
              <a:rPr dirty="0" err="1">
                <a:solidFill>
                  <a:srgbClr val="0560A5"/>
                </a:solidFill>
              </a:rPr>
              <a:t>начин</a:t>
            </a:r>
            <a:r>
              <a:rPr dirty="0">
                <a:solidFill>
                  <a:srgbClr val="0560A5"/>
                </a:solidFill>
              </a:rPr>
              <a:t> </a:t>
            </a:r>
            <a:r>
              <a:rPr dirty="0" err="1">
                <a:solidFill>
                  <a:srgbClr val="0560A5"/>
                </a:solidFill>
              </a:rPr>
              <a:t>крше</a:t>
            </a:r>
            <a:r>
              <a:rPr dirty="0">
                <a:solidFill>
                  <a:srgbClr val="0560A5"/>
                </a:solidFill>
              </a:rPr>
              <a:t> </a:t>
            </a:r>
            <a:r>
              <a:rPr dirty="0" err="1">
                <a:solidFill>
                  <a:srgbClr val="0560A5"/>
                </a:solidFill>
              </a:rPr>
              <a:t>ауторска</a:t>
            </a:r>
            <a:r>
              <a:rPr dirty="0">
                <a:solidFill>
                  <a:srgbClr val="0560A5"/>
                </a:solidFill>
              </a:rPr>
              <a:t> </a:t>
            </a:r>
            <a:r>
              <a:rPr dirty="0" err="1">
                <a:solidFill>
                  <a:srgbClr val="0560A5"/>
                </a:solidFill>
              </a:rPr>
              <a:t>права</a:t>
            </a:r>
            <a:r>
              <a:rPr dirty="0">
                <a:solidFill>
                  <a:srgbClr val="0560A5"/>
                </a:solidFill>
              </a:rPr>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EE5EF"/>
        </a:solidFill>
        <a:effectLst/>
      </p:bgPr>
    </p:bg>
    <p:spTree>
      <p:nvGrpSpPr>
        <p:cNvPr id="1" name=""/>
        <p:cNvGrpSpPr/>
        <p:nvPr/>
      </p:nvGrpSpPr>
      <p:grpSpPr>
        <a:xfrm>
          <a:off x="0" y="0"/>
          <a:ext cx="0" cy="0"/>
          <a:chOff x="0" y="0"/>
          <a:chExt cx="0" cy="0"/>
        </a:xfrm>
      </p:grpSpPr>
      <p:sp>
        <p:nvSpPr>
          <p:cNvPr id="438" name="Rectangle"/>
          <p:cNvSpPr/>
          <p:nvPr/>
        </p:nvSpPr>
        <p:spPr>
          <a:xfrm>
            <a:off x="4640369" y="-10767"/>
            <a:ext cx="19856344" cy="1373753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39" name="Неки издавачи не допуштају депоновање објављене верзије, а рецензирани рукопис се може депоновати само ако постоји споразум између издавача и финансијера истраживања. Ако аутор жели да објави рад у таквом часопису треба да покуша да преговара са издаваче"/>
          <p:cNvSpPr txBox="1"/>
          <p:nvPr/>
        </p:nvSpPr>
        <p:spPr>
          <a:xfrm>
            <a:off x="8607424" y="4428324"/>
            <a:ext cx="11566875" cy="43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defRPr sz="4200">
                <a:solidFill>
                  <a:srgbClr val="963030"/>
                </a:solidFill>
                <a:latin typeface="Arial"/>
                <a:ea typeface="Arial"/>
                <a:cs typeface="Arial"/>
                <a:sym typeface="Arial"/>
              </a:defRPr>
            </a:lvl1pPr>
          </a:lstStyle>
          <a:p>
            <a:r>
              <a:t>Неки издавачи не допуштају депоновање објављене верзије, а рецензирани рукопис се може депоновати само ако постоји споразум између издавача и финансијера истраживања. Ако аутор жели да објави рад у таквом часопису треба да покуша да преговара са издавачем.</a:t>
            </a:r>
          </a:p>
        </p:txBody>
      </p:sp>
      <p:sp>
        <p:nvSpPr>
          <p:cNvPr id="440" name="Rectangle"/>
          <p:cNvSpPr/>
          <p:nvPr/>
        </p:nvSpPr>
        <p:spPr>
          <a:xfrm>
            <a:off x="-25401" y="-50800"/>
            <a:ext cx="5942269" cy="13817600"/>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p:cNvSpPr/>
          <p:nvPr/>
        </p:nvSpPr>
        <p:spPr>
          <a:xfrm>
            <a:off x="0" y="-25400"/>
            <a:ext cx="4696520" cy="13766800"/>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3" name="Има и часописа који:…"/>
          <p:cNvSpPr txBox="1"/>
          <p:nvPr/>
        </p:nvSpPr>
        <p:spPr>
          <a:xfrm>
            <a:off x="5047000" y="761321"/>
            <a:ext cx="18622294" cy="382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Arial"/>
                <a:ea typeface="Arial"/>
                <a:cs typeface="Arial"/>
                <a:sym typeface="Arial"/>
              </a:defRPr>
            </a:pPr>
            <a:r>
              <a:t>Има и часописа који:</a:t>
            </a:r>
            <a:endParaRPr>
              <a:solidFill>
                <a:srgbClr val="F3711E"/>
              </a:solidFill>
            </a:endParaRPr>
          </a:p>
          <a:p>
            <a:pPr marL="180975" indent="-180975" algn="l" defTabSz="914400">
              <a:buSzPct val="100000"/>
              <a:buFont typeface="Arial"/>
              <a:buChar char="•"/>
              <a:defRPr sz="3600">
                <a:solidFill>
                  <a:srgbClr val="963030"/>
                </a:solidFill>
                <a:latin typeface="Arial"/>
                <a:ea typeface="Arial"/>
                <a:cs typeface="Arial"/>
                <a:sym typeface="Arial"/>
              </a:defRPr>
            </a:pPr>
            <a:r>
              <a:t>не допуштају самоархивирање;</a:t>
            </a:r>
            <a:endParaRPr>
              <a:solidFill>
                <a:srgbClr val="F3711E"/>
              </a:solidFill>
            </a:endParaRPr>
          </a:p>
          <a:p>
            <a:pPr marL="180975" indent="-180975" algn="l" defTabSz="914400">
              <a:buSzPct val="100000"/>
              <a:buFont typeface="Arial"/>
              <a:buChar char="•"/>
              <a:defRPr sz="3600">
                <a:solidFill>
                  <a:srgbClr val="963030"/>
                </a:solidFill>
                <a:latin typeface="Arial"/>
                <a:ea typeface="Arial"/>
                <a:cs typeface="Arial"/>
                <a:sym typeface="Arial"/>
              </a:defRPr>
            </a:pPr>
            <a:r>
              <a:t>допуштају самоархивирање</a:t>
            </a:r>
            <a:r>
              <a:rPr b="1"/>
              <a:t> само ако постоји споразум између финансијера </a:t>
            </a:r>
            <a:br>
              <a:rPr b="1"/>
            </a:br>
            <a:r>
              <a:rPr b="1"/>
              <a:t>истраживања и издавача.</a:t>
            </a:r>
            <a:endParaRPr>
              <a:solidFill>
                <a:srgbClr val="F3711E"/>
              </a:solidFill>
            </a:endParaRPr>
          </a:p>
          <a:p>
            <a:pPr marL="180975" indent="-180975" algn="l" defTabSz="914400">
              <a:buSzPct val="100000"/>
              <a:buFont typeface="Arial"/>
              <a:buChar char="•"/>
              <a:defRPr sz="3600" b="1">
                <a:solidFill>
                  <a:srgbClr val="963030"/>
                </a:solidFill>
                <a:latin typeface="Arial"/>
                <a:ea typeface="Arial"/>
                <a:cs typeface="Arial"/>
                <a:sym typeface="Arial"/>
              </a:defRPr>
            </a:pPr>
            <a:endParaRPr>
              <a:solidFill>
                <a:srgbClr val="F3711E"/>
              </a:solidFill>
            </a:endParaRPr>
          </a:p>
          <a:p>
            <a:pPr algn="l" defTabSz="914400">
              <a:defRPr sz="3600">
                <a:solidFill>
                  <a:srgbClr val="963030"/>
                </a:solidFill>
                <a:latin typeface="Arial"/>
                <a:ea typeface="Arial"/>
                <a:cs typeface="Arial"/>
                <a:sym typeface="Arial"/>
              </a:defRPr>
            </a:pPr>
            <a:r>
              <a:t>Аутор који жели да објави рад у таквом часопису треба да покуша да </a:t>
            </a:r>
            <a:r>
              <a:rPr b="1"/>
              <a:t>преговара са </a:t>
            </a:r>
            <a:br>
              <a:rPr b="1"/>
            </a:br>
            <a:r>
              <a:rPr b="1"/>
              <a:t>издавачем</a:t>
            </a:r>
            <a:r>
              <a:t>, позивајући се на обавезу прописану Платформом.</a:t>
            </a:r>
          </a:p>
        </p:txBody>
      </p:sp>
      <p:sp>
        <p:nvSpPr>
          <p:cNvPr id="444" name="Да би испунили услове које прописује Платформа, аутори који желе да објаве рад у оваквом часопису (а не желе да плате трошкове објављивања) морају да преговарају са издавачем, односно да покушају да добију дозволу да бар рецензирану верзију рукописа депо"/>
          <p:cNvSpPr txBox="1"/>
          <p:nvPr/>
        </p:nvSpPr>
        <p:spPr>
          <a:xfrm>
            <a:off x="5047000" y="5079320"/>
            <a:ext cx="18527039" cy="7875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20000"/>
              </a:lnSpc>
              <a:defRPr sz="3500">
                <a:solidFill>
                  <a:srgbClr val="963030"/>
                </a:solidFill>
                <a:latin typeface="Arial"/>
                <a:ea typeface="Arial"/>
                <a:cs typeface="Arial"/>
                <a:sym typeface="Arial"/>
              </a:defRPr>
            </a:pPr>
            <a:r>
              <a:t>Да би испунили услове које прописује Платформа, аутори који желе да објаве рад у оваквом часопису (а не желе да плате трошкове објављивања) морају да преговарају са издавачем, односно да покушају да добију дозволу да бар рецензирану верзију рукописа депонују у репозиторијум у року који Платформа прописује. Током преговора, издавачу се скреће пажња да аутор има обавезу да омогући отворени приступ. </a:t>
            </a:r>
            <a:endParaRPr>
              <a:solidFill>
                <a:srgbClr val="F3711E"/>
              </a:solidFill>
            </a:endParaRPr>
          </a:p>
          <a:p>
            <a:pPr algn="l" defTabSz="914400">
              <a:lnSpc>
                <a:spcPct val="120000"/>
              </a:lnSpc>
              <a:defRPr sz="3500">
                <a:solidFill>
                  <a:srgbClr val="963030"/>
                </a:solidFill>
                <a:latin typeface="Arial"/>
                <a:ea typeface="Arial"/>
                <a:cs typeface="Arial"/>
                <a:sym typeface="Arial"/>
              </a:defRPr>
            </a:pPr>
            <a:r>
              <a:t>Међународна организација SPARC је развила правни инструмент који у тим преговорима може бити од помоћи – анекс уговора о уступању права издавачу: </a:t>
            </a:r>
            <a:r>
              <a:rPr u="sng">
                <a:solidFill>
                  <a:srgbClr val="0000FF"/>
                </a:solidFill>
                <a:uFill>
                  <a:solidFill>
                    <a:srgbClr val="0000FF"/>
                  </a:solidFill>
                </a:uFill>
                <a:hlinkClick r:id="rId2"/>
              </a:rPr>
              <a:t>https://sparcopen.org/our-work/author-rights/brochure-html/</a:t>
            </a:r>
            <a:r>
              <a:t>. Овај анекс уговора аутору омогућава да задржи одређена права и да омогући отворени приступ у прописаном року. Након прихватања рукописа за објављивање, у тренутку када издавач од аутора тражи уступање ауторских права, аутор шаље попуњен формулар анекса уговора издавачу, захтевајући да му се омогући да задржи одређена права. Према досадашњим сазнањима, издавачи најчешће пристају да потпишу анекс уговора.</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p:cNvSpPr/>
          <p:nvPr/>
        </p:nvSpPr>
        <p:spPr>
          <a:xfrm>
            <a:off x="-45381" y="10606657"/>
            <a:ext cx="24474762" cy="3118549"/>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47" name="Златни отворени приступ и самоархивирање"/>
          <p:cNvSpPr txBox="1"/>
          <p:nvPr/>
        </p:nvSpPr>
        <p:spPr>
          <a:xfrm>
            <a:off x="1068775" y="5623045"/>
            <a:ext cx="22246451"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Златни отворени приступ и самоархивирање</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Часопис наплаћује трошкове објављивања (Article Processing Charge), а садржај је бесплатан за читање"/>
          <p:cNvSpPr txBox="1"/>
          <p:nvPr/>
        </p:nvSpPr>
        <p:spPr>
          <a:xfrm>
            <a:off x="1512889" y="559098"/>
            <a:ext cx="21358226" cy="558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914400">
              <a:defRPr sz="3200" b="1">
                <a:solidFill>
                  <a:srgbClr val="963030"/>
                </a:solidFill>
                <a:latin typeface="Arial"/>
                <a:ea typeface="Arial"/>
                <a:cs typeface="Arial"/>
                <a:sym typeface="Arial"/>
              </a:defRPr>
            </a:pPr>
            <a:r>
              <a:t>Часопис наплаћује трошкове објављивања (</a:t>
            </a:r>
            <a:r>
              <a:rPr i="1"/>
              <a:t>Article Processing Charge</a:t>
            </a:r>
            <a:r>
              <a:t>), а садржај је бесплатан за читање</a:t>
            </a:r>
          </a:p>
        </p:txBody>
      </p:sp>
      <p:sp>
        <p:nvSpPr>
          <p:cNvPr id="450" name="У складу са Платформом за отворену науку МПНТР, и поред тога што су објавили рад у часопису у отвореном приступу, аутори имају обавезу да рад депонују у институционални репозиторијум.  Аутори ће депоновати у репозиторијум објављену верзију непосредно нак"/>
          <p:cNvSpPr txBox="1"/>
          <p:nvPr/>
        </p:nvSpPr>
        <p:spPr>
          <a:xfrm>
            <a:off x="812799" y="8811356"/>
            <a:ext cx="12719623" cy="3408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20000"/>
              </a:lnSpc>
              <a:defRPr sz="2800">
                <a:solidFill>
                  <a:srgbClr val="963030"/>
                </a:solidFill>
                <a:latin typeface="Arial"/>
                <a:ea typeface="Arial"/>
                <a:cs typeface="Arial"/>
                <a:sym typeface="Arial"/>
              </a:defRPr>
            </a:pPr>
            <a:r>
              <a:t>У складу са Платформом за отворену науку МПНТР, и поред тога што су објавили рад у часопису у отвореном приступу, аутори имају обавезу да рад депонују у институционални репозиторијум. </a:t>
            </a:r>
            <a:br/>
            <a:r>
              <a:t>Аутори ће депоновати у репозиторијум </a:t>
            </a:r>
            <a:r>
              <a:rPr b="1"/>
              <a:t>објављену верзију</a:t>
            </a:r>
            <a:r>
              <a:t> </a:t>
            </a:r>
            <a:r>
              <a:rPr b="1"/>
              <a:t>непосредно</a:t>
            </a:r>
            <a:r>
              <a:t> </a:t>
            </a:r>
            <a:r>
              <a:rPr b="1"/>
              <a:t>након објављивања</a:t>
            </a:r>
            <a:r>
              <a:t> </a:t>
            </a:r>
            <a:r>
              <a:rPr b="1"/>
              <a:t>и истовремено ће омогућити отворени приступ интегралном тексту, под истом лиценцом под којом је рад објављен у часопису</a:t>
            </a:r>
            <a:r>
              <a:t>. </a:t>
            </a:r>
          </a:p>
        </p:txBody>
      </p:sp>
      <p:pic>
        <p:nvPicPr>
          <p:cNvPr id="451" name="Picture 4" descr="Picture 4"/>
          <p:cNvPicPr>
            <a:picLocks noChangeAspect="1"/>
          </p:cNvPicPr>
          <p:nvPr/>
        </p:nvPicPr>
        <p:blipFill>
          <a:blip r:embed="rId2"/>
          <a:stretch>
            <a:fillRect/>
          </a:stretch>
        </p:blipFill>
        <p:spPr>
          <a:xfrm>
            <a:off x="15159037" y="3012131"/>
            <a:ext cx="5604534" cy="7691739"/>
          </a:xfrm>
          <a:prstGeom prst="rect">
            <a:avLst/>
          </a:prstGeom>
          <a:ln w="12700">
            <a:miter lim="400000"/>
          </a:ln>
        </p:spPr>
      </p:pic>
      <p:pic>
        <p:nvPicPr>
          <p:cNvPr id="452" name="Picture 2" descr="Picture 2"/>
          <p:cNvPicPr>
            <a:picLocks noChangeAspect="1"/>
          </p:cNvPicPr>
          <p:nvPr/>
        </p:nvPicPr>
        <p:blipFill>
          <a:blip r:embed="rId3"/>
          <a:stretch>
            <a:fillRect/>
          </a:stretch>
        </p:blipFill>
        <p:spPr>
          <a:xfrm>
            <a:off x="2255797" y="3012131"/>
            <a:ext cx="9521844" cy="421386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Часопис не наплаћује трошкове објављивања, а садржај је бесплатан за читање  (тзв. дијамантски или платинасти отворени приступ, no-APC Open Access, APC-free OA)"/>
          <p:cNvSpPr txBox="1"/>
          <p:nvPr/>
        </p:nvSpPr>
        <p:spPr>
          <a:xfrm>
            <a:off x="2790092" y="421461"/>
            <a:ext cx="19577539"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defRPr sz="3200" b="1">
                <a:solidFill>
                  <a:srgbClr val="963030"/>
                </a:solidFill>
                <a:latin typeface="Arial"/>
                <a:ea typeface="Arial"/>
                <a:cs typeface="Arial"/>
                <a:sym typeface="Arial"/>
              </a:defRPr>
            </a:pPr>
            <a:r>
              <a:rPr dirty="0" err="1"/>
              <a:t>Часопис</a:t>
            </a:r>
            <a:r>
              <a:rPr dirty="0"/>
              <a:t> </a:t>
            </a:r>
            <a:r>
              <a:rPr dirty="0" err="1"/>
              <a:t>не</a:t>
            </a:r>
            <a:r>
              <a:rPr dirty="0"/>
              <a:t> </a:t>
            </a:r>
            <a:r>
              <a:rPr dirty="0" err="1"/>
              <a:t>наплаћује</a:t>
            </a:r>
            <a:r>
              <a:rPr dirty="0"/>
              <a:t> </a:t>
            </a:r>
            <a:r>
              <a:rPr dirty="0" err="1"/>
              <a:t>трошкове</a:t>
            </a:r>
            <a:r>
              <a:rPr dirty="0"/>
              <a:t> </a:t>
            </a:r>
            <a:r>
              <a:rPr dirty="0" err="1"/>
              <a:t>објављивања</a:t>
            </a:r>
            <a:r>
              <a:rPr dirty="0"/>
              <a:t>, а </a:t>
            </a:r>
            <a:r>
              <a:rPr dirty="0" err="1"/>
              <a:t>садржај</a:t>
            </a:r>
            <a:r>
              <a:rPr dirty="0"/>
              <a:t> </a:t>
            </a:r>
            <a:r>
              <a:rPr dirty="0" err="1"/>
              <a:t>је</a:t>
            </a:r>
            <a:r>
              <a:rPr dirty="0"/>
              <a:t> </a:t>
            </a:r>
            <a:r>
              <a:rPr dirty="0" err="1"/>
              <a:t>бесплатан</a:t>
            </a:r>
            <a:r>
              <a:rPr dirty="0"/>
              <a:t> </a:t>
            </a:r>
            <a:r>
              <a:rPr dirty="0" err="1"/>
              <a:t>за</a:t>
            </a:r>
            <a:r>
              <a:rPr dirty="0"/>
              <a:t> </a:t>
            </a:r>
            <a:r>
              <a:rPr dirty="0" err="1"/>
              <a:t>читање</a:t>
            </a:r>
            <a:r>
              <a:rPr dirty="0"/>
              <a:t>  (</a:t>
            </a:r>
            <a:r>
              <a:rPr dirty="0" err="1"/>
              <a:t>тзв</a:t>
            </a:r>
            <a:r>
              <a:rPr dirty="0"/>
              <a:t>. </a:t>
            </a:r>
            <a:r>
              <a:rPr dirty="0" err="1"/>
              <a:t>дијамантски</a:t>
            </a:r>
            <a:r>
              <a:rPr dirty="0"/>
              <a:t> </a:t>
            </a:r>
            <a:r>
              <a:rPr dirty="0" err="1"/>
              <a:t>или</a:t>
            </a:r>
            <a:r>
              <a:rPr dirty="0"/>
              <a:t> </a:t>
            </a:r>
            <a:r>
              <a:rPr dirty="0" err="1"/>
              <a:t>платинасти</a:t>
            </a:r>
            <a:r>
              <a:rPr dirty="0"/>
              <a:t> </a:t>
            </a:r>
            <a:r>
              <a:rPr dirty="0" err="1"/>
              <a:t>отворени</a:t>
            </a:r>
            <a:r>
              <a:rPr dirty="0"/>
              <a:t> </a:t>
            </a:r>
            <a:r>
              <a:rPr dirty="0" err="1"/>
              <a:t>приступ</a:t>
            </a:r>
            <a:r>
              <a:rPr dirty="0"/>
              <a:t>, </a:t>
            </a:r>
            <a:r>
              <a:rPr i="1" dirty="0"/>
              <a:t>no-APC Open Access</a:t>
            </a:r>
            <a:r>
              <a:rPr dirty="0"/>
              <a:t>, </a:t>
            </a:r>
            <a:r>
              <a:rPr i="1" dirty="0"/>
              <a:t>APC-free OA</a:t>
            </a:r>
            <a:r>
              <a:rPr dirty="0"/>
              <a:t>)</a:t>
            </a:r>
          </a:p>
        </p:txBody>
      </p:sp>
      <p:sp>
        <p:nvSpPr>
          <p:cNvPr id="455" name="У складу са Платформом за отворену науку МПНТР, и поред тога што су објавили рад у часопису у отвореном приступу, аутори имају обавезу да рад депонују у институционални репозиторијум.  Аутори ће депоновати у репозиторијум објављену верзију непосредно нак"/>
          <p:cNvSpPr txBox="1"/>
          <p:nvPr/>
        </p:nvSpPr>
        <p:spPr>
          <a:xfrm>
            <a:off x="1777999" y="10006340"/>
            <a:ext cx="21660174" cy="1952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lnSpc>
                <a:spcPct val="120000"/>
              </a:lnSpc>
              <a:defRPr sz="2800">
                <a:solidFill>
                  <a:srgbClr val="963030"/>
                </a:solidFill>
                <a:latin typeface="Arial"/>
                <a:ea typeface="Arial"/>
                <a:cs typeface="Arial"/>
                <a:sym typeface="Arial"/>
              </a:defRPr>
            </a:pPr>
            <a:r>
              <a:t>У складу са Платформом за отворену науку МПНТР, и поред тога што су објавили рад у часопису у отвореном приступу, аутори имају обавезу да рад депонују у институционални репозиторијум. </a:t>
            </a:r>
            <a:br/>
            <a:r>
              <a:t>Аутори ће депоновати у репозиторијум </a:t>
            </a:r>
            <a:r>
              <a:rPr b="1"/>
              <a:t>објављену верзију</a:t>
            </a:r>
            <a:r>
              <a:t> </a:t>
            </a:r>
            <a:r>
              <a:rPr b="1"/>
              <a:t>непосредно</a:t>
            </a:r>
            <a:r>
              <a:t> </a:t>
            </a:r>
            <a:r>
              <a:rPr b="1"/>
              <a:t>након објављивања</a:t>
            </a:r>
            <a:r>
              <a:t> </a:t>
            </a:r>
            <a:r>
              <a:rPr b="1"/>
              <a:t>и истовремено ће омогућити отворени приступ интегралном тексту, под истом лиценцом под којом је рад објављен у часопису</a:t>
            </a:r>
            <a:r>
              <a:t>. </a:t>
            </a:r>
          </a:p>
        </p:txBody>
      </p:sp>
      <p:sp>
        <p:nvSpPr>
          <p:cNvPr id="456" name="Сви радови су у отвореном приступу. У издавачкој политици часописа јасно је  наведено да се никакви  трошкови публиковања не  наплаћују. Часопис је бесплатан и за  ауторе и за читаоце."/>
          <p:cNvSpPr txBox="1"/>
          <p:nvPr/>
        </p:nvSpPr>
        <p:spPr>
          <a:xfrm>
            <a:off x="17195799" y="4193706"/>
            <a:ext cx="6914607" cy="2437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120000"/>
              </a:lnSpc>
              <a:defRPr sz="2800">
                <a:solidFill>
                  <a:srgbClr val="963030"/>
                </a:solidFill>
                <a:latin typeface="Arial"/>
                <a:ea typeface="Arial"/>
                <a:cs typeface="Arial"/>
                <a:sym typeface="Arial"/>
              </a:defRPr>
            </a:lvl1pPr>
          </a:lstStyle>
          <a:p>
            <a:r>
              <a:t>Сви радови су у отвореном приступу. У издавачкој политици часописа јасно је  наведено да се никакви  трошкови публиковања не  наплаћују. Часопис је бесплатан и за  ауторе и за читаоце.</a:t>
            </a:r>
          </a:p>
        </p:txBody>
      </p:sp>
      <p:pic>
        <p:nvPicPr>
          <p:cNvPr id="457" name="Picture 2" descr="Picture 2"/>
          <p:cNvPicPr>
            <a:picLocks noChangeAspect="1"/>
          </p:cNvPicPr>
          <p:nvPr/>
        </p:nvPicPr>
        <p:blipFill>
          <a:blip r:embed="rId2"/>
          <a:stretch>
            <a:fillRect/>
          </a:stretch>
        </p:blipFill>
        <p:spPr>
          <a:xfrm>
            <a:off x="1778000" y="2279181"/>
            <a:ext cx="4485641" cy="6629512"/>
          </a:xfrm>
          <a:prstGeom prst="rect">
            <a:avLst/>
          </a:prstGeom>
          <a:ln w="12700">
            <a:miter lim="400000"/>
          </a:ln>
        </p:spPr>
      </p:pic>
      <p:pic>
        <p:nvPicPr>
          <p:cNvPr id="458" name="Picture 2" descr="Picture 2"/>
          <p:cNvPicPr>
            <a:picLocks noChangeAspect="1"/>
          </p:cNvPicPr>
          <p:nvPr/>
        </p:nvPicPr>
        <p:blipFill>
          <a:blip r:embed="rId3"/>
          <a:stretch>
            <a:fillRect/>
          </a:stretch>
        </p:blipFill>
        <p:spPr>
          <a:xfrm>
            <a:off x="6800849" y="4193706"/>
            <a:ext cx="9979040" cy="3062289"/>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Rectangle 3"/>
          <p:cNvSpPr txBox="1"/>
          <p:nvPr/>
        </p:nvSpPr>
        <p:spPr>
          <a:xfrm>
            <a:off x="297238" y="51470"/>
            <a:ext cx="23789524" cy="107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lnSpc>
                <a:spcPct val="120000"/>
              </a:lnSpc>
              <a:defRPr sz="3200" b="1">
                <a:solidFill>
                  <a:srgbClr val="963030"/>
                </a:solidFill>
                <a:latin typeface="Calibri"/>
                <a:ea typeface="Calibri"/>
                <a:cs typeface="Calibri"/>
                <a:sym typeface="Calibri"/>
              </a:defRPr>
            </a:pPr>
            <a:r>
              <a:rPr dirty="0" err="1"/>
              <a:t>Хибридни</a:t>
            </a:r>
            <a:r>
              <a:rPr dirty="0"/>
              <a:t> </a:t>
            </a:r>
            <a:r>
              <a:rPr dirty="0" err="1"/>
              <a:t>отворени</a:t>
            </a:r>
            <a:r>
              <a:rPr dirty="0"/>
              <a:t> </a:t>
            </a:r>
            <a:r>
              <a:rPr dirty="0" err="1"/>
              <a:t>приступ</a:t>
            </a:r>
            <a:r>
              <a:rPr b="0" dirty="0"/>
              <a:t> </a:t>
            </a:r>
            <a:r>
              <a:rPr dirty="0"/>
              <a:t>– </a:t>
            </a:r>
            <a:r>
              <a:rPr dirty="0" err="1"/>
              <a:t>садржај</a:t>
            </a:r>
            <a:r>
              <a:rPr dirty="0"/>
              <a:t> </a:t>
            </a:r>
            <a:r>
              <a:rPr dirty="0" err="1"/>
              <a:t>часописа</a:t>
            </a:r>
            <a:r>
              <a:rPr dirty="0"/>
              <a:t> </a:t>
            </a:r>
            <a:r>
              <a:rPr dirty="0" err="1"/>
              <a:t>је</a:t>
            </a:r>
            <a:r>
              <a:rPr dirty="0"/>
              <a:t> </a:t>
            </a:r>
            <a:r>
              <a:rPr dirty="0" err="1"/>
              <a:t>доступан</a:t>
            </a:r>
            <a:r>
              <a:rPr dirty="0"/>
              <a:t> </a:t>
            </a:r>
            <a:r>
              <a:rPr dirty="0" err="1"/>
              <a:t>уз</a:t>
            </a:r>
            <a:r>
              <a:rPr dirty="0"/>
              <a:t> </a:t>
            </a:r>
            <a:r>
              <a:rPr dirty="0" err="1"/>
              <a:t>плаћање</a:t>
            </a:r>
            <a:r>
              <a:rPr dirty="0"/>
              <a:t> </a:t>
            </a:r>
            <a:r>
              <a:rPr dirty="0" err="1"/>
              <a:t>претплате</a:t>
            </a:r>
            <a:r>
              <a:rPr dirty="0"/>
              <a:t>, а </a:t>
            </a:r>
            <a:r>
              <a:rPr dirty="0" err="1"/>
              <a:t>аутори</a:t>
            </a:r>
            <a:r>
              <a:rPr dirty="0"/>
              <a:t> </a:t>
            </a:r>
            <a:r>
              <a:rPr dirty="0" err="1"/>
              <a:t>који</a:t>
            </a:r>
            <a:r>
              <a:rPr dirty="0"/>
              <a:t> </a:t>
            </a:r>
            <a:r>
              <a:rPr dirty="0" err="1"/>
              <a:t>желе</a:t>
            </a:r>
            <a:r>
              <a:rPr dirty="0"/>
              <a:t> </a:t>
            </a:r>
            <a:r>
              <a:rPr dirty="0" err="1"/>
              <a:t>да</a:t>
            </a:r>
            <a:r>
              <a:rPr dirty="0"/>
              <a:t> </a:t>
            </a:r>
            <a:r>
              <a:rPr dirty="0" err="1"/>
              <a:t>њихови</a:t>
            </a:r>
            <a:r>
              <a:rPr dirty="0"/>
              <a:t> </a:t>
            </a:r>
            <a:r>
              <a:rPr dirty="0" err="1"/>
              <a:t>чланци</a:t>
            </a:r>
            <a:r>
              <a:rPr dirty="0"/>
              <a:t> </a:t>
            </a:r>
            <a:r>
              <a:rPr dirty="0" err="1"/>
              <a:t>буду</a:t>
            </a:r>
            <a:r>
              <a:rPr dirty="0"/>
              <a:t> </a:t>
            </a:r>
            <a:r>
              <a:rPr dirty="0" err="1"/>
              <a:t>доступни</a:t>
            </a:r>
            <a:r>
              <a:rPr dirty="0"/>
              <a:t> у </a:t>
            </a:r>
            <a:r>
              <a:rPr dirty="0" err="1"/>
              <a:t>отвореном</a:t>
            </a:r>
            <a:r>
              <a:rPr dirty="0"/>
              <a:t> </a:t>
            </a:r>
            <a:r>
              <a:rPr dirty="0" err="1"/>
              <a:t>приступу</a:t>
            </a:r>
            <a:r>
              <a:rPr dirty="0"/>
              <a:t> </a:t>
            </a:r>
            <a:r>
              <a:rPr dirty="0" err="1"/>
              <a:t>плаћају</a:t>
            </a:r>
            <a:r>
              <a:rPr dirty="0"/>
              <a:t> </a:t>
            </a:r>
            <a:r>
              <a:rPr dirty="0" err="1"/>
              <a:t>трошкове</a:t>
            </a:r>
            <a:r>
              <a:rPr dirty="0"/>
              <a:t> </a:t>
            </a:r>
            <a:r>
              <a:rPr dirty="0" err="1"/>
              <a:t>објављивања</a:t>
            </a:r>
            <a:r>
              <a:rPr dirty="0"/>
              <a:t> </a:t>
            </a:r>
          </a:p>
        </p:txBody>
      </p:sp>
      <p:grpSp>
        <p:nvGrpSpPr>
          <p:cNvPr id="463" name="Group"/>
          <p:cNvGrpSpPr/>
          <p:nvPr/>
        </p:nvGrpSpPr>
        <p:grpSpPr>
          <a:xfrm>
            <a:off x="782332" y="9496021"/>
            <a:ext cx="8780300" cy="2751305"/>
            <a:chOff x="0" y="0"/>
            <a:chExt cx="8780298" cy="2751303"/>
          </a:xfrm>
        </p:grpSpPr>
        <p:sp>
          <p:nvSpPr>
            <p:cNvPr id="461" name="Rectangle"/>
            <p:cNvSpPr/>
            <p:nvPr/>
          </p:nvSpPr>
          <p:spPr>
            <a:xfrm>
              <a:off x="0" y="0"/>
              <a:ext cx="8780300" cy="2751304"/>
            </a:xfrm>
            <a:prstGeom prst="rect">
              <a:avLst/>
            </a:prstGeom>
            <a:solidFill>
              <a:srgbClr val="578EC0"/>
            </a:solidFill>
            <a:ln w="25400" cap="flat">
              <a:solidFill>
                <a:srgbClr val="000000"/>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62" name="Аутори могу да изаберу да ли ће…"/>
            <p:cNvSpPr txBox="1"/>
            <p:nvPr/>
          </p:nvSpPr>
          <p:spPr>
            <a:xfrm>
              <a:off x="764532" y="364637"/>
              <a:ext cx="7886463" cy="2022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l" defTabSz="914400">
                <a:defRPr>
                  <a:solidFill>
                    <a:srgbClr val="FFFFFF"/>
                  </a:solidFill>
                  <a:latin typeface="Arial"/>
                  <a:ea typeface="Arial"/>
                  <a:cs typeface="Arial"/>
                  <a:sym typeface="Arial"/>
                </a:defRPr>
              </a:pPr>
              <a:r>
                <a:t>Аутори могу да изаберу да ли ће </a:t>
              </a:r>
            </a:p>
            <a:p>
              <a:pPr marL="179386" indent="-179386" algn="l" defTabSz="914400">
                <a:spcBef>
                  <a:spcPts val="600"/>
                </a:spcBef>
                <a:buSzPct val="100000"/>
                <a:buFont typeface="Arial"/>
                <a:buChar char="•"/>
                <a:defRPr>
                  <a:solidFill>
                    <a:srgbClr val="FFFFFF"/>
                  </a:solidFill>
                  <a:latin typeface="Arial"/>
                  <a:ea typeface="Arial"/>
                  <a:cs typeface="Arial"/>
                  <a:sym typeface="Arial"/>
                </a:defRPr>
              </a:pPr>
              <a:r>
                <a:t>платити трошкове објављивања и омогућити отворени приступ, или </a:t>
              </a:r>
            </a:p>
            <a:p>
              <a:pPr marL="179386" indent="-179386" algn="l" defTabSz="914400">
                <a:spcBef>
                  <a:spcPts val="600"/>
                </a:spcBef>
                <a:buSzPct val="100000"/>
                <a:buFont typeface="Arial"/>
                <a:buChar char="•"/>
                <a:defRPr>
                  <a:solidFill>
                    <a:srgbClr val="FFFFFF"/>
                  </a:solidFill>
                  <a:latin typeface="Arial"/>
                  <a:ea typeface="Arial"/>
                  <a:cs typeface="Arial"/>
                  <a:sym typeface="Arial"/>
                </a:defRPr>
              </a:pPr>
              <a:r>
                <a:t>неће платити трошкове објављивања, па ће приступ имати само читаоци претплаћени на часопис.</a:t>
              </a:r>
            </a:p>
          </p:txBody>
        </p:sp>
      </p:grpSp>
      <p:pic>
        <p:nvPicPr>
          <p:cNvPr id="464" name="Picture 2" descr="Picture 2"/>
          <p:cNvPicPr>
            <a:picLocks noChangeAspect="1"/>
          </p:cNvPicPr>
          <p:nvPr/>
        </p:nvPicPr>
        <p:blipFill>
          <a:blip r:embed="rId2"/>
          <a:stretch>
            <a:fillRect/>
          </a:stretch>
        </p:blipFill>
        <p:spPr>
          <a:xfrm>
            <a:off x="3029763" y="2367440"/>
            <a:ext cx="4285437" cy="5752264"/>
          </a:xfrm>
          <a:prstGeom prst="rect">
            <a:avLst/>
          </a:prstGeom>
          <a:ln w="12700">
            <a:miter lim="400000"/>
          </a:ln>
        </p:spPr>
      </p:pic>
      <p:pic>
        <p:nvPicPr>
          <p:cNvPr id="465" name="Picture 2" descr="Picture 2"/>
          <p:cNvPicPr>
            <a:picLocks noChangeAspect="1"/>
          </p:cNvPicPr>
          <p:nvPr/>
        </p:nvPicPr>
        <p:blipFill>
          <a:blip r:embed="rId3"/>
          <a:stretch>
            <a:fillRect/>
          </a:stretch>
        </p:blipFill>
        <p:spPr>
          <a:xfrm>
            <a:off x="11188389" y="3631812"/>
            <a:ext cx="11160864" cy="6452375"/>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Ако изаберу прву опцију, аутори треба да депонују у репозиторијум објављену верзију одмах након објављивања, и то у складу са лиценцом дефинисаном у издавачкој политици часописа."/>
          <p:cNvSpPr txBox="1"/>
          <p:nvPr/>
        </p:nvSpPr>
        <p:spPr>
          <a:xfrm>
            <a:off x="482599" y="10875546"/>
            <a:ext cx="11970630" cy="2531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20000"/>
              </a:lnSpc>
              <a:defRPr sz="3600">
                <a:solidFill>
                  <a:srgbClr val="963030"/>
                </a:solidFill>
                <a:latin typeface="Arial"/>
                <a:ea typeface="Arial"/>
                <a:cs typeface="Arial"/>
                <a:sym typeface="Arial"/>
              </a:defRPr>
            </a:lvl1pPr>
          </a:lstStyle>
          <a:p>
            <a:r>
              <a:t>Ако изаберу прву опцију, аутори треба да депонују у репозиторијум објављену верзију одмах након објављивања, и то у складу са лиценцом дефинисаном у издавачкој политици часописа.</a:t>
            </a:r>
          </a:p>
        </p:txBody>
      </p:sp>
      <p:sp>
        <p:nvSpPr>
          <p:cNvPr id="468" name="Ако изаберу другу опцију, примењују се правила која важе за зелени отворени приступ. Према политици часописа, отворени приступ рецензираној верзији може се омогућити тек након 12 месеци."/>
          <p:cNvSpPr txBox="1"/>
          <p:nvPr/>
        </p:nvSpPr>
        <p:spPr>
          <a:xfrm>
            <a:off x="12941275" y="9007601"/>
            <a:ext cx="10791902" cy="3168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20000"/>
              </a:lnSpc>
              <a:defRPr sz="3600">
                <a:solidFill>
                  <a:srgbClr val="963030"/>
                </a:solidFill>
                <a:latin typeface="Arial"/>
                <a:ea typeface="Arial"/>
                <a:cs typeface="Arial"/>
                <a:sym typeface="Arial"/>
              </a:defRPr>
            </a:lvl1pPr>
          </a:lstStyle>
          <a:p>
            <a:r>
              <a:t>Ако изаберу другу опцију, примењују се правила која важе за зелени отворени приступ. Према политици часописа, отворени приступ рецензираној верзији може се омогућити тек након 12 месеци.</a:t>
            </a:r>
          </a:p>
        </p:txBody>
      </p:sp>
      <p:pic>
        <p:nvPicPr>
          <p:cNvPr id="469" name="Picture 2" descr="Picture 2"/>
          <p:cNvPicPr>
            <a:picLocks noChangeAspect="1"/>
          </p:cNvPicPr>
          <p:nvPr/>
        </p:nvPicPr>
        <p:blipFill>
          <a:blip r:embed="rId2"/>
          <a:stretch>
            <a:fillRect/>
          </a:stretch>
        </p:blipFill>
        <p:spPr>
          <a:xfrm>
            <a:off x="-2" y="0"/>
            <a:ext cx="11442726" cy="9313044"/>
          </a:xfrm>
          <a:prstGeom prst="rect">
            <a:avLst/>
          </a:prstGeom>
          <a:ln w="12700">
            <a:miter lim="400000"/>
          </a:ln>
        </p:spPr>
      </p:pic>
      <p:pic>
        <p:nvPicPr>
          <p:cNvPr id="470" name="Picture 4" descr="Picture 4"/>
          <p:cNvPicPr>
            <a:picLocks noChangeAspect="1"/>
          </p:cNvPicPr>
          <p:nvPr/>
        </p:nvPicPr>
        <p:blipFill>
          <a:blip r:embed="rId3"/>
          <a:stretch>
            <a:fillRect/>
          </a:stretch>
        </p:blipFill>
        <p:spPr>
          <a:xfrm>
            <a:off x="13136137" y="0"/>
            <a:ext cx="11247864" cy="8758774"/>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Rectangle"/>
          <p:cNvSpPr/>
          <p:nvPr/>
        </p:nvSpPr>
        <p:spPr>
          <a:xfrm>
            <a:off x="2648" y="10650821"/>
            <a:ext cx="24378704" cy="3106307"/>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73" name="Лиценце"/>
          <p:cNvSpPr txBox="1"/>
          <p:nvPr/>
        </p:nvSpPr>
        <p:spPr>
          <a:xfrm>
            <a:off x="10457244" y="5877045"/>
            <a:ext cx="4282313"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Лиценце</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 Записи у репозиторијуму морају да садрже податак о правима  коришћења депонованог садржаја, односно лиценцу.…"/>
          <p:cNvSpPr txBox="1"/>
          <p:nvPr/>
        </p:nvSpPr>
        <p:spPr>
          <a:xfrm>
            <a:off x="5457825" y="2001379"/>
            <a:ext cx="18422344" cy="8697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11200" indent="-1066800" algn="l" defTabSz="914400">
              <a:spcBef>
                <a:spcPts val="1200"/>
              </a:spcBef>
              <a:defRPr sz="3600" b="1">
                <a:solidFill>
                  <a:srgbClr val="963030"/>
                </a:solidFill>
                <a:latin typeface="Arial"/>
                <a:ea typeface="Arial"/>
                <a:cs typeface="Arial"/>
                <a:sym typeface="Arial"/>
              </a:defRPr>
            </a:pPr>
            <a:r>
              <a:t>- Записи у репозиторијуму морају да садрже податак о правима </a:t>
            </a:r>
            <a:br/>
            <a:r>
              <a:t>коришћења депонованог садржаја, односно лиценцу.</a:t>
            </a:r>
            <a:endParaRPr>
              <a:solidFill>
                <a:srgbClr val="F3711E"/>
              </a:solidFill>
            </a:endParaRPr>
          </a:p>
          <a:p>
            <a:pPr marL="711200" indent="-1066800" algn="l" defTabSz="914400">
              <a:spcBef>
                <a:spcPts val="1200"/>
              </a:spcBef>
              <a:defRPr sz="3600" b="1">
                <a:solidFill>
                  <a:srgbClr val="963030"/>
                </a:solidFill>
                <a:latin typeface="Arial"/>
                <a:ea typeface="Arial"/>
                <a:cs typeface="Arial"/>
                <a:sym typeface="Arial"/>
              </a:defRPr>
            </a:pPr>
            <a:r>
              <a:t>- Ако је аутор истовремено и носилац ауторских права, услове под </a:t>
            </a:r>
            <a:br/>
            <a:r>
              <a:t>којима жели да дистрибуира своје дело одредиће сам (односно, сам ће одабрати лиценцу). Ауторима се препоручује да задрже ауторска права над публикацијама и другим резултатима истраживања кад год је то </a:t>
            </a:r>
            <a:br/>
            <a:r>
              <a:t>могуће.</a:t>
            </a:r>
            <a:endParaRPr>
              <a:solidFill>
                <a:srgbClr val="F3711E"/>
              </a:solidFill>
            </a:endParaRPr>
          </a:p>
          <a:p>
            <a:pPr marL="711200" indent="-1066800" algn="l" defTabSz="914400">
              <a:spcBef>
                <a:spcPts val="1200"/>
              </a:spcBef>
              <a:defRPr sz="3600" b="1">
                <a:solidFill>
                  <a:srgbClr val="963030"/>
                </a:solidFill>
                <a:latin typeface="Arial"/>
                <a:ea typeface="Arial"/>
                <a:cs typeface="Arial"/>
                <a:sym typeface="Arial"/>
              </a:defRPr>
            </a:pPr>
            <a:r>
              <a:t>- Ако је аутор пренео права на издавача, приликом депоновања </a:t>
            </a:r>
            <a:br/>
            <a:r>
              <a:t>публикације у репозиторијум навешће лиценцу под којом је она </a:t>
            </a:r>
            <a:br/>
            <a:r>
              <a:t>објављена. Подаци о лиценци могу се наћи у електронској верзији </a:t>
            </a:r>
            <a:br/>
            <a:r>
              <a:t>саме публикације и/или у издавачкој политици на сајту издавача.</a:t>
            </a:r>
            <a:endParaRPr>
              <a:solidFill>
                <a:srgbClr val="F3711E"/>
              </a:solidFill>
            </a:endParaRPr>
          </a:p>
          <a:p>
            <a:pPr marL="711200" indent="-1066800" algn="l" defTabSz="914400">
              <a:spcBef>
                <a:spcPts val="1200"/>
              </a:spcBef>
              <a:defRPr sz="3600" b="1">
                <a:solidFill>
                  <a:srgbClr val="963030"/>
                </a:solidFill>
                <a:latin typeface="Arial"/>
                <a:ea typeface="Arial"/>
                <a:cs typeface="Arial"/>
                <a:sym typeface="Arial"/>
              </a:defRPr>
            </a:pPr>
            <a:r>
              <a:t>- Ако податак о лиценци, односно правима коришћења публикације, </a:t>
            </a:r>
            <a:br/>
            <a:r>
              <a:t>нигде није наведен, подразумева се да никаква права коришћења нису дата, односно да су сва права задржана. </a:t>
            </a:r>
            <a:endParaRPr>
              <a:solidFill>
                <a:srgbClr val="F3711E"/>
              </a:solidFill>
            </a:endParaRPr>
          </a:p>
          <a:p>
            <a:pPr marL="711200" indent="-1066800" algn="l" defTabSz="914400">
              <a:spcBef>
                <a:spcPts val="1200"/>
              </a:spcBef>
              <a:defRPr sz="3600" b="1">
                <a:solidFill>
                  <a:srgbClr val="963030"/>
                </a:solidFill>
                <a:latin typeface="Arial"/>
                <a:ea typeface="Arial"/>
                <a:cs typeface="Arial"/>
                <a:sym typeface="Arial"/>
              </a:defRPr>
            </a:pPr>
            <a:r>
              <a:t>- У репозиторијум су интегрисане </a:t>
            </a:r>
            <a:r>
              <a:rPr i="1"/>
              <a:t>Creative Commons </a:t>
            </a:r>
            <a:r>
              <a:t>лиценце. </a:t>
            </a:r>
          </a:p>
        </p:txBody>
      </p:sp>
      <p:sp>
        <p:nvSpPr>
          <p:cNvPr id="476" name="Rectangle"/>
          <p:cNvSpPr/>
          <p:nvPr/>
        </p:nvSpPr>
        <p:spPr>
          <a:xfrm>
            <a:off x="-25400" y="34328"/>
            <a:ext cx="3565922" cy="13647344"/>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extBox 28"/>
          <p:cNvSpPr txBox="1"/>
          <p:nvPr/>
        </p:nvSpPr>
        <p:spPr>
          <a:xfrm rot="16200000">
            <a:off x="-2593085" y="6383111"/>
            <a:ext cx="5940583" cy="609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l" defTabSz="914400">
              <a:defRPr sz="3600" i="1">
                <a:solidFill>
                  <a:srgbClr val="963030"/>
                </a:solidFill>
                <a:latin typeface="Arial"/>
                <a:ea typeface="Arial"/>
                <a:cs typeface="Arial"/>
                <a:sym typeface="Arial"/>
              </a:defRPr>
            </a:pPr>
            <a:r>
              <a:t>Creative Commons </a:t>
            </a:r>
            <a:r>
              <a:rPr i="0"/>
              <a:t>лиценце</a:t>
            </a:r>
          </a:p>
        </p:txBody>
      </p:sp>
      <p:grpSp>
        <p:nvGrpSpPr>
          <p:cNvPr id="486" name="Group"/>
          <p:cNvGrpSpPr/>
          <p:nvPr/>
        </p:nvGrpSpPr>
        <p:grpSpPr>
          <a:xfrm>
            <a:off x="1280342" y="865886"/>
            <a:ext cx="2167569" cy="11984229"/>
            <a:chOff x="0" y="0"/>
            <a:chExt cx="2167567" cy="11984227"/>
          </a:xfrm>
        </p:grpSpPr>
        <p:pic>
          <p:nvPicPr>
            <p:cNvPr id="479" name="Picture 6" descr="Picture 6"/>
            <p:cNvPicPr>
              <a:picLocks noChangeAspect="1"/>
            </p:cNvPicPr>
            <p:nvPr/>
          </p:nvPicPr>
          <p:blipFill>
            <a:blip r:embed="rId2"/>
            <a:stretch>
              <a:fillRect/>
            </a:stretch>
          </p:blipFill>
          <p:spPr>
            <a:xfrm>
              <a:off x="4" y="1420270"/>
              <a:ext cx="2133764" cy="728723"/>
            </a:xfrm>
            <a:prstGeom prst="rect">
              <a:avLst/>
            </a:prstGeom>
            <a:ln w="12700" cap="flat">
              <a:noFill/>
              <a:miter lim="400000"/>
            </a:ln>
            <a:effectLst/>
          </p:spPr>
        </p:pic>
        <p:pic>
          <p:nvPicPr>
            <p:cNvPr id="480" name="Picture 7" descr="Picture 7"/>
            <p:cNvPicPr>
              <a:picLocks noChangeAspect="1"/>
            </p:cNvPicPr>
            <p:nvPr/>
          </p:nvPicPr>
          <p:blipFill>
            <a:blip r:embed="rId3"/>
            <a:stretch>
              <a:fillRect/>
            </a:stretch>
          </p:blipFill>
          <p:spPr>
            <a:xfrm>
              <a:off x="-1" y="3119158"/>
              <a:ext cx="2167569" cy="787425"/>
            </a:xfrm>
            <a:prstGeom prst="rect">
              <a:avLst/>
            </a:prstGeom>
            <a:ln w="12700" cap="flat">
              <a:noFill/>
              <a:miter lim="400000"/>
            </a:ln>
            <a:effectLst/>
          </p:spPr>
        </p:pic>
        <p:pic>
          <p:nvPicPr>
            <p:cNvPr id="481" name="Picture 7" descr="Picture 7"/>
            <p:cNvPicPr>
              <a:picLocks noChangeAspect="1"/>
            </p:cNvPicPr>
            <p:nvPr/>
          </p:nvPicPr>
          <p:blipFill>
            <a:blip r:embed="rId4"/>
            <a:stretch>
              <a:fillRect/>
            </a:stretch>
          </p:blipFill>
          <p:spPr>
            <a:xfrm>
              <a:off x="-1" y="5046346"/>
              <a:ext cx="2119911" cy="763137"/>
            </a:xfrm>
            <a:prstGeom prst="rect">
              <a:avLst/>
            </a:prstGeom>
            <a:ln w="12700" cap="flat">
              <a:noFill/>
              <a:miter lim="400000"/>
            </a:ln>
            <a:effectLst/>
          </p:spPr>
        </p:pic>
        <p:pic>
          <p:nvPicPr>
            <p:cNvPr id="482" name="Picture 8" descr="Picture 8"/>
            <p:cNvPicPr>
              <a:picLocks noChangeAspect="1"/>
            </p:cNvPicPr>
            <p:nvPr/>
          </p:nvPicPr>
          <p:blipFill>
            <a:blip r:embed="rId5"/>
            <a:stretch>
              <a:fillRect/>
            </a:stretch>
          </p:blipFill>
          <p:spPr>
            <a:xfrm>
              <a:off x="-1" y="6973536"/>
              <a:ext cx="2119908" cy="770877"/>
            </a:xfrm>
            <a:prstGeom prst="rect">
              <a:avLst/>
            </a:prstGeom>
            <a:ln w="12700" cap="flat">
              <a:noFill/>
              <a:miter lim="400000"/>
            </a:ln>
            <a:effectLst/>
          </p:spPr>
        </p:pic>
        <p:pic>
          <p:nvPicPr>
            <p:cNvPr id="483" name="Picture 10" descr="Picture 10"/>
            <p:cNvPicPr>
              <a:picLocks noChangeAspect="1"/>
            </p:cNvPicPr>
            <p:nvPr/>
          </p:nvPicPr>
          <p:blipFill>
            <a:blip r:embed="rId6"/>
            <a:stretch>
              <a:fillRect/>
            </a:stretch>
          </p:blipFill>
          <p:spPr>
            <a:xfrm>
              <a:off x="-1" y="8900723"/>
              <a:ext cx="2119911" cy="770877"/>
            </a:xfrm>
            <a:prstGeom prst="rect">
              <a:avLst/>
            </a:prstGeom>
            <a:ln w="12700" cap="flat">
              <a:noFill/>
              <a:miter lim="400000"/>
            </a:ln>
            <a:effectLst/>
          </p:spPr>
        </p:pic>
        <p:pic>
          <p:nvPicPr>
            <p:cNvPr id="484" name="Picture 8" descr="Picture 8"/>
            <p:cNvPicPr>
              <a:picLocks noChangeAspect="1"/>
            </p:cNvPicPr>
            <p:nvPr/>
          </p:nvPicPr>
          <p:blipFill>
            <a:blip r:embed="rId7"/>
            <a:stretch>
              <a:fillRect/>
            </a:stretch>
          </p:blipFill>
          <p:spPr>
            <a:xfrm>
              <a:off x="-1" y="11213349"/>
              <a:ext cx="2119911" cy="770879"/>
            </a:xfrm>
            <a:prstGeom prst="rect">
              <a:avLst/>
            </a:prstGeom>
            <a:ln w="12700" cap="flat">
              <a:noFill/>
              <a:miter lim="400000"/>
            </a:ln>
            <a:effectLst/>
          </p:spPr>
        </p:pic>
        <p:pic>
          <p:nvPicPr>
            <p:cNvPr id="485" name="Picture 3" descr="Picture 3"/>
            <p:cNvPicPr>
              <a:picLocks noChangeAspect="1"/>
            </p:cNvPicPr>
            <p:nvPr/>
          </p:nvPicPr>
          <p:blipFill>
            <a:blip r:embed="rId8"/>
            <a:stretch>
              <a:fillRect/>
            </a:stretch>
          </p:blipFill>
          <p:spPr>
            <a:xfrm>
              <a:off x="-1" y="-1"/>
              <a:ext cx="2119911" cy="755576"/>
            </a:xfrm>
            <a:prstGeom prst="rect">
              <a:avLst/>
            </a:prstGeom>
            <a:ln w="12700" cap="flat">
              <a:noFill/>
              <a:miter lim="400000"/>
            </a:ln>
            <a:effectLst/>
          </p:spPr>
        </p:pic>
      </p:grpSp>
      <p:sp>
        <p:nvSpPr>
          <p:cNvPr id="487" name="CC0 1.0 Universal (CC0 1.0) (https://creativecommons.org/publicdomain/zero/1.0/)…"/>
          <p:cNvSpPr txBox="1"/>
          <p:nvPr/>
        </p:nvSpPr>
        <p:spPr>
          <a:xfrm>
            <a:off x="3653179" y="766043"/>
            <a:ext cx="18945626" cy="115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b="1">
                <a:solidFill>
                  <a:srgbClr val="963030"/>
                </a:solidFill>
                <a:latin typeface="Arial"/>
                <a:ea typeface="Arial"/>
                <a:cs typeface="Arial"/>
                <a:sym typeface="Arial"/>
              </a:defRPr>
            </a:pPr>
            <a:r>
              <a:t>CC0 1.0 Universal (CC0 1.0) (</a:t>
            </a:r>
            <a:r>
              <a:rPr u="sng">
                <a:solidFill>
                  <a:srgbClr val="0000FF"/>
                </a:solidFill>
                <a:uFill>
                  <a:solidFill>
                    <a:srgbClr val="0000FF"/>
                  </a:solidFill>
                </a:uFill>
                <a:hlinkClick r:id="rId9"/>
              </a:rPr>
              <a:t>https://creativecommons.org/publicdomain/zero/1.0/</a:t>
            </a:r>
            <a:r>
              <a:t>)    </a:t>
            </a:r>
            <a:endParaRPr>
              <a:solidFill>
                <a:srgbClr val="F3711E"/>
              </a:solidFill>
            </a:endParaRPr>
          </a:p>
          <a:p>
            <a:pPr algn="l" defTabSz="914400">
              <a:defRPr>
                <a:solidFill>
                  <a:srgbClr val="963030"/>
                </a:solidFill>
                <a:latin typeface="Arial"/>
                <a:ea typeface="Arial"/>
                <a:cs typeface="Arial"/>
                <a:sym typeface="Arial"/>
              </a:defRPr>
            </a:pPr>
            <a:r>
              <a:t>Аутор се одриче свих права и предаје дело у јавни домен. Дозвољено је умножавати, дистрибуирати и јавно саопштавати дело; прерадити га и користити чак и у комерцијалне сврхе и за то није потребно тражити дозволу. </a:t>
            </a:r>
          </a:p>
        </p:txBody>
      </p:sp>
      <p:sp>
        <p:nvSpPr>
          <p:cNvPr id="488" name="Rectangle 5"/>
          <p:cNvSpPr txBox="1"/>
          <p:nvPr/>
        </p:nvSpPr>
        <p:spPr>
          <a:xfrm>
            <a:off x="3764959" y="2303934"/>
            <a:ext cx="20092930" cy="11482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 – CC BY (</a:t>
            </a:r>
            <a:r>
              <a:rPr u="sng">
                <a:solidFill>
                  <a:srgbClr val="0000FF"/>
                </a:solidFill>
                <a:uFill>
                  <a:solidFill>
                    <a:srgbClr val="0000FF"/>
                  </a:solidFill>
                </a:uFill>
                <a:hlinkClick r:id="rId10"/>
              </a:rPr>
              <a:t>https://creativecommons.org/licenses/by/4.0/</a:t>
            </a:r>
            <a:r>
              <a:t>) </a:t>
            </a:r>
            <a:endParaRPr>
              <a:solidFill>
                <a:srgbClr val="F3711E"/>
              </a:solidFill>
            </a:endParaRPr>
          </a:p>
          <a:p>
            <a:pPr algn="l" defTabSz="914400">
              <a:defRPr b="1">
                <a:solidFill>
                  <a:srgbClr val="963030"/>
                </a:solidFill>
                <a:latin typeface="Arial"/>
                <a:ea typeface="Arial"/>
                <a:cs typeface="Arial"/>
                <a:sym typeface="Arial"/>
              </a:defRPr>
            </a:pPr>
            <a:r>
              <a:t>Ауторство </a:t>
            </a:r>
            <a:r>
              <a:rPr b="0"/>
              <a:t>– Морају се навести подаци о изворном делу и линк ка лиценци, и мора се нагласити да ли је изворно дело измењено. Дозвољено је умножавати, дистрибуирати и јавно саопштавати дело; прерадити га и користити чак и у комерцијалне сврхе.</a:t>
            </a:r>
          </a:p>
        </p:txBody>
      </p:sp>
      <p:sp>
        <p:nvSpPr>
          <p:cNvPr id="489" name="Rectangle 8"/>
          <p:cNvSpPr txBox="1"/>
          <p:nvPr/>
        </p:nvSpPr>
        <p:spPr>
          <a:xfrm>
            <a:off x="3764960" y="3749505"/>
            <a:ext cx="19450190" cy="1859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Attribution-ShareAlike –CC BY-SA (</a:t>
            </a:r>
            <a:r>
              <a:rPr u="sng">
                <a:solidFill>
                  <a:srgbClr val="0000FF"/>
                </a:solidFill>
                <a:uFill>
                  <a:solidFill>
                    <a:srgbClr val="0000FF"/>
                  </a:solidFill>
                </a:uFill>
                <a:hlinkClick r:id="rId11"/>
              </a:rPr>
              <a:t>https://creativecommons.org/licenses/by-sa/4.0/</a:t>
            </a:r>
            <a:r>
              <a:rPr>
                <a:solidFill>
                  <a:srgbClr val="F3711E"/>
                </a:solidFill>
                <a:uFill>
                  <a:solidFill>
                    <a:srgbClr val="3F3F3F"/>
                  </a:solidFill>
                </a:uFill>
              </a:rPr>
              <a:t> </a:t>
            </a:r>
            <a:r>
              <a:t>)</a:t>
            </a:r>
            <a:endParaRPr>
              <a:solidFill>
                <a:srgbClr val="F3711E"/>
              </a:solidFill>
            </a:endParaRPr>
          </a:p>
          <a:p>
            <a:pPr algn="l" defTabSz="914400">
              <a:defRPr b="1">
                <a:solidFill>
                  <a:srgbClr val="963030"/>
                </a:solidFill>
                <a:latin typeface="Arial"/>
                <a:ea typeface="Arial"/>
                <a:cs typeface="Arial"/>
                <a:sym typeface="Arial"/>
              </a:defRPr>
            </a:pPr>
            <a:r>
              <a:t>Ауторство – Делити под истим условима </a:t>
            </a:r>
            <a:r>
              <a:rPr b="0"/>
              <a:t>– Морају се навести подаци о изворном делу и линк ка лиценци, и мора се </a:t>
            </a:r>
            <a:br>
              <a:rPr b="0"/>
            </a:br>
            <a:r>
              <a:rPr b="0"/>
              <a:t>нагласити да ли је изворно дело измењено. Ако се прерађује изворно дело или се инкорпорира у нову целину, ново дело се </a:t>
            </a:r>
            <a:br>
              <a:rPr b="0"/>
            </a:br>
            <a:r>
              <a:rPr b="0"/>
              <a:t>мора делити под истом лиценцом. Дозвољено је умножавати, дистрибуирати и јавно саопштавати дело; прерадити га и </a:t>
            </a:r>
            <a:br>
              <a:rPr b="0"/>
            </a:br>
            <a:r>
              <a:rPr b="0"/>
              <a:t>користити чак и у комерцијалне сврхе.</a:t>
            </a:r>
            <a:r>
              <a:t> </a:t>
            </a:r>
          </a:p>
        </p:txBody>
      </p:sp>
      <p:sp>
        <p:nvSpPr>
          <p:cNvPr id="490" name="Rectangle 12"/>
          <p:cNvSpPr txBox="1"/>
          <p:nvPr/>
        </p:nvSpPr>
        <p:spPr>
          <a:xfrm>
            <a:off x="3704386" y="5906273"/>
            <a:ext cx="19571336" cy="150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Attribution-NonCommercial – CC BY-NC (</a:t>
            </a:r>
            <a:r>
              <a:rPr u="sng">
                <a:solidFill>
                  <a:srgbClr val="0000FF"/>
                </a:solidFill>
                <a:uFill>
                  <a:solidFill>
                    <a:srgbClr val="0000FF"/>
                  </a:solidFill>
                </a:uFill>
                <a:hlinkClick r:id="rId12"/>
              </a:rPr>
              <a:t>https://creativecommons.org/licenses/by-nc/4.0/</a:t>
            </a:r>
            <a:r>
              <a:t>) </a:t>
            </a:r>
            <a:endParaRPr>
              <a:solidFill>
                <a:srgbClr val="F3711E"/>
              </a:solidFill>
            </a:endParaRPr>
          </a:p>
          <a:p>
            <a:pPr algn="l" defTabSz="914400">
              <a:defRPr b="1">
                <a:solidFill>
                  <a:srgbClr val="963030"/>
                </a:solidFill>
                <a:latin typeface="Arial"/>
                <a:ea typeface="Arial"/>
                <a:cs typeface="Arial"/>
                <a:sym typeface="Arial"/>
              </a:defRPr>
            </a:pPr>
            <a:r>
              <a:t>Ауторство – Некомерцијално </a:t>
            </a:r>
            <a:r>
              <a:rPr b="0"/>
              <a:t>– Морају се навести подаци о изворном делу и линк ка лиценци, и мора се нагласити да ли је </a:t>
            </a:r>
            <a:br>
              <a:rPr b="0"/>
            </a:br>
            <a:r>
              <a:rPr b="0"/>
              <a:t>изворно дело измењено. Материјал се не сме користити у комерцијалне сврхе. Дозвољено је умножавати, дистрибуирати, </a:t>
            </a:r>
            <a:br>
              <a:rPr b="0"/>
            </a:br>
            <a:r>
              <a:rPr b="0"/>
              <a:t>јавно саопштавати и прерадити дело. </a:t>
            </a:r>
          </a:p>
        </p:txBody>
      </p:sp>
      <p:sp>
        <p:nvSpPr>
          <p:cNvPr id="491" name="Rectangle 15"/>
          <p:cNvSpPr txBox="1"/>
          <p:nvPr/>
        </p:nvSpPr>
        <p:spPr>
          <a:xfrm>
            <a:off x="3669175" y="7707445"/>
            <a:ext cx="19286158" cy="1503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Attribution-NoDerivs – CC BY-ND (</a:t>
            </a:r>
            <a:r>
              <a:rPr u="sng">
                <a:solidFill>
                  <a:srgbClr val="0000FF"/>
                </a:solidFill>
                <a:uFill>
                  <a:solidFill>
                    <a:srgbClr val="0000FF"/>
                  </a:solidFill>
                </a:uFill>
                <a:hlinkClick r:id="rId13"/>
              </a:rPr>
              <a:t>https://creativecommons.org/licenses/by-nd/4.0/</a:t>
            </a:r>
            <a:r>
              <a:t>)</a:t>
            </a:r>
            <a:endParaRPr>
              <a:solidFill>
                <a:srgbClr val="F3711E"/>
              </a:solidFill>
            </a:endParaRPr>
          </a:p>
          <a:p>
            <a:pPr algn="l" defTabSz="914400">
              <a:defRPr b="1">
                <a:solidFill>
                  <a:srgbClr val="963030"/>
                </a:solidFill>
                <a:latin typeface="Arial"/>
                <a:ea typeface="Arial"/>
                <a:cs typeface="Arial"/>
                <a:sym typeface="Arial"/>
              </a:defRPr>
            </a:pPr>
            <a:r>
              <a:t>Ауторство – Без прераде </a:t>
            </a:r>
            <a:r>
              <a:rPr b="0"/>
              <a:t>– Морају се навести подаци о изворном делу и линк ка лиценци, и мора се нагласити да ли је </a:t>
            </a:r>
            <a:br>
              <a:rPr b="0"/>
            </a:br>
            <a:r>
              <a:rPr b="0"/>
              <a:t>изворно дело измењено. Ако се прерађује изворно дело или се инкорпорира у нову целину, измењено дело се не сме </a:t>
            </a:r>
            <a:br>
              <a:rPr b="0"/>
            </a:br>
            <a:r>
              <a:rPr b="0"/>
              <a:t>дистрибуирати. Дозвољено је умножавати и дистрибуирати дело чак и у комерцијалне сврхе.</a:t>
            </a:r>
            <a:r>
              <a:t> </a:t>
            </a:r>
          </a:p>
        </p:txBody>
      </p:sp>
      <p:sp>
        <p:nvSpPr>
          <p:cNvPr id="492" name="Rectangle 20"/>
          <p:cNvSpPr txBox="1"/>
          <p:nvPr/>
        </p:nvSpPr>
        <p:spPr>
          <a:xfrm>
            <a:off x="3578751" y="9508615"/>
            <a:ext cx="19822606" cy="1859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Attribution-NonCommercial-ShareAlike – CC BY-NC-SA (</a:t>
            </a:r>
            <a:r>
              <a:rPr u="sng">
                <a:solidFill>
                  <a:srgbClr val="0000FF"/>
                </a:solidFill>
                <a:uFill>
                  <a:solidFill>
                    <a:srgbClr val="0000FF"/>
                  </a:solidFill>
                </a:uFill>
                <a:hlinkClick r:id="rId14"/>
              </a:rPr>
              <a:t>https://creativecommons.org/licenses/by-nc-sa/4.0/</a:t>
            </a:r>
            <a:r>
              <a:t>)</a:t>
            </a:r>
            <a:endParaRPr>
              <a:solidFill>
                <a:srgbClr val="F3711E"/>
              </a:solidFill>
            </a:endParaRPr>
          </a:p>
          <a:p>
            <a:pPr algn="l" defTabSz="914400">
              <a:defRPr b="1">
                <a:solidFill>
                  <a:srgbClr val="963030"/>
                </a:solidFill>
                <a:latin typeface="Arial"/>
                <a:ea typeface="Arial"/>
                <a:cs typeface="Arial"/>
                <a:sym typeface="Arial"/>
              </a:defRPr>
            </a:pPr>
            <a:r>
              <a:t>Ауторство – Некомерцијално – Делити под истим условима </a:t>
            </a:r>
            <a:r>
              <a:rPr b="0"/>
              <a:t>– Морају се навести подаци о изворном делу и линк ка лиценци, и мора се нагласити да ли је изворно дело измењено. Ако се прерађује изворно дело или се инкорпорира у нову целину, ново дело се мора делити под истом лиценцом. Материјал се не сме користити у комерцијалне сврхе. Дозвољено је </a:t>
            </a:r>
            <a:br>
              <a:rPr b="0"/>
            </a:br>
            <a:r>
              <a:rPr b="0"/>
              <a:t>умножавати, дистрибуирати, јавно саопштавати и прерадити дело.</a:t>
            </a:r>
            <a:r>
              <a:t>   </a:t>
            </a:r>
          </a:p>
        </p:txBody>
      </p:sp>
      <p:sp>
        <p:nvSpPr>
          <p:cNvPr id="493" name="Rectangle 23"/>
          <p:cNvSpPr txBox="1"/>
          <p:nvPr/>
        </p:nvSpPr>
        <p:spPr>
          <a:xfrm>
            <a:off x="3570588" y="11665385"/>
            <a:ext cx="19483330" cy="1859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b="1">
                <a:solidFill>
                  <a:srgbClr val="963030"/>
                </a:solidFill>
                <a:latin typeface="Arial"/>
                <a:ea typeface="Arial"/>
                <a:cs typeface="Arial"/>
                <a:sym typeface="Arial"/>
              </a:defRPr>
            </a:pPr>
            <a:r>
              <a:t>Attribution-NonCommercial-NoDerivs – CC BY-NC-ND (</a:t>
            </a:r>
            <a:r>
              <a:rPr u="sng">
                <a:solidFill>
                  <a:srgbClr val="0000FF"/>
                </a:solidFill>
                <a:uFill>
                  <a:solidFill>
                    <a:srgbClr val="0000FF"/>
                  </a:solidFill>
                </a:uFill>
                <a:hlinkClick r:id="rId15"/>
              </a:rPr>
              <a:t>https://creativecommons.org/licenses/by-nc-nd/4.0/</a:t>
            </a:r>
            <a:r>
              <a:t>)</a:t>
            </a:r>
            <a:endParaRPr>
              <a:solidFill>
                <a:srgbClr val="F3711E"/>
              </a:solidFill>
            </a:endParaRPr>
          </a:p>
          <a:p>
            <a:pPr algn="l" defTabSz="914400">
              <a:defRPr b="1">
                <a:solidFill>
                  <a:srgbClr val="963030"/>
                </a:solidFill>
                <a:latin typeface="Arial"/>
                <a:ea typeface="Arial"/>
                <a:cs typeface="Arial"/>
                <a:sym typeface="Arial"/>
              </a:defRPr>
            </a:pPr>
            <a:r>
              <a:t>Ауторство – Некомерцијално – Без прераде </a:t>
            </a:r>
            <a:r>
              <a:rPr b="0"/>
              <a:t>– Морају се навести подаци о изворном делу и линк ка лиценци, и мора се </a:t>
            </a:r>
            <a:br>
              <a:rPr b="0"/>
            </a:br>
            <a:r>
              <a:rPr b="0"/>
              <a:t>нагласити да ли је изворно дело измењено. Материјал се не сме користити у комерцијалне сврхе. Ако се прерађује изворно </a:t>
            </a:r>
            <a:br>
              <a:rPr b="0"/>
            </a:br>
            <a:r>
              <a:rPr b="0"/>
              <a:t>дело или се инкорпорира у нову целину, измењено дело се не сме дистрибуирати. Дозвољено је умножавати и дистрибуирати дело у свим медијима и форматима.</a:t>
            </a:r>
            <a: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08D7D-EDE5-46AE-8831-BE8FB7256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051" y="130629"/>
            <a:ext cx="15806263" cy="13585372"/>
          </a:xfrm>
          <a:prstGeom prst="rect">
            <a:avLst/>
          </a:prstGeom>
        </p:spPr>
      </p:pic>
      <p:sp>
        <p:nvSpPr>
          <p:cNvPr id="166" name="Arrow"/>
          <p:cNvSpPr/>
          <p:nvPr/>
        </p:nvSpPr>
        <p:spPr>
          <a:xfrm>
            <a:off x="354565" y="3620278"/>
            <a:ext cx="4905236" cy="3937518"/>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914400">
              <a:defRPr sz="2700" b="1">
                <a:solidFill>
                  <a:srgbClr val="FFFFFF"/>
                </a:solidFill>
                <a:latin typeface="Calibri"/>
                <a:ea typeface="Calibri"/>
                <a:cs typeface="Calibri"/>
                <a:sym typeface="Calibri"/>
              </a:defRPr>
            </a:pPr>
            <a:r>
              <a:rPr lang="ru-RU"/>
              <a:t>Документ је у отвореном </a:t>
            </a:r>
          </a:p>
          <a:p>
            <a:pPr defTabSz="914400">
              <a:defRPr sz="2700" b="1">
                <a:solidFill>
                  <a:srgbClr val="FFFFFF"/>
                </a:solidFill>
                <a:latin typeface="Calibri"/>
                <a:ea typeface="Calibri"/>
                <a:cs typeface="Calibri"/>
                <a:sym typeface="Calibri"/>
              </a:defRPr>
            </a:pPr>
            <a:r>
              <a:rPr lang="ru-RU"/>
              <a:t>приступу и може се преузети</a:t>
            </a:r>
            <a:endParaRPr lang="ru-RU" dirty="0"/>
          </a:p>
        </p:txBody>
      </p:sp>
      <p:sp>
        <p:nvSpPr>
          <p:cNvPr id="168" name="Rectangle"/>
          <p:cNvSpPr/>
          <p:nvPr/>
        </p:nvSpPr>
        <p:spPr>
          <a:xfrm>
            <a:off x="130629" y="335902"/>
            <a:ext cx="4254759" cy="1559044"/>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69" name="Отворени приступ"/>
          <p:cNvSpPr txBox="1"/>
          <p:nvPr/>
        </p:nvSpPr>
        <p:spPr>
          <a:xfrm>
            <a:off x="130629" y="964600"/>
            <a:ext cx="4124130"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914400">
              <a:defRPr sz="3400" b="1">
                <a:solidFill>
                  <a:srgbClr val="FFFFFF"/>
                </a:solidFill>
                <a:latin typeface="Arial"/>
                <a:ea typeface="Arial"/>
                <a:cs typeface="Arial"/>
                <a:sym typeface="Arial"/>
              </a:defRPr>
            </a:lvl1pPr>
          </a:lstStyle>
          <a:p>
            <a:r>
              <a:rPr dirty="0" err="1"/>
              <a:t>Отворени</a:t>
            </a:r>
            <a:r>
              <a:rPr dirty="0"/>
              <a:t> </a:t>
            </a:r>
            <a:r>
              <a:rPr dirty="0" err="1"/>
              <a:t>приступ</a:t>
            </a:r>
            <a:endParaRPr dirty="0"/>
          </a:p>
        </p:txBody>
      </p:sp>
      <p:sp>
        <p:nvSpPr>
          <p:cNvPr id="170" name="Arrow"/>
          <p:cNvSpPr/>
          <p:nvPr/>
        </p:nvSpPr>
        <p:spPr>
          <a:xfrm>
            <a:off x="354564" y="8245075"/>
            <a:ext cx="4905236" cy="2606426"/>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71" name="Услови коришћења…"/>
          <p:cNvSpPr txBox="1"/>
          <p:nvPr/>
        </p:nvSpPr>
        <p:spPr>
          <a:xfrm>
            <a:off x="354564" y="8903625"/>
            <a:ext cx="4515536"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defRPr sz="2700" b="1">
                <a:solidFill>
                  <a:srgbClr val="FFFFFF"/>
                </a:solidFill>
                <a:latin typeface="Calibri"/>
                <a:ea typeface="Calibri"/>
                <a:cs typeface="Calibri"/>
                <a:sym typeface="Calibri"/>
              </a:defRPr>
            </a:pPr>
            <a:r>
              <a:rPr dirty="0" err="1"/>
              <a:t>Услови</a:t>
            </a:r>
            <a:r>
              <a:rPr dirty="0"/>
              <a:t> </a:t>
            </a:r>
            <a:r>
              <a:rPr dirty="0" err="1"/>
              <a:t>коришћења</a:t>
            </a:r>
            <a:r>
              <a:rPr dirty="0"/>
              <a:t> </a:t>
            </a:r>
          </a:p>
          <a:p>
            <a:pPr defTabSz="914400">
              <a:defRPr sz="2700" b="1">
                <a:solidFill>
                  <a:srgbClr val="FFFFFF"/>
                </a:solidFill>
                <a:latin typeface="Calibri"/>
                <a:ea typeface="Calibri"/>
                <a:cs typeface="Calibri"/>
                <a:sym typeface="Calibri"/>
              </a:defRPr>
            </a:pPr>
            <a:r>
              <a:rPr dirty="0" err="1"/>
              <a:t>дефинисани</a:t>
            </a:r>
            <a:r>
              <a:rPr dirty="0"/>
              <a:t> </a:t>
            </a:r>
            <a:r>
              <a:rPr dirty="0" err="1"/>
              <a:t>су</a:t>
            </a:r>
            <a:r>
              <a:rPr dirty="0"/>
              <a:t>  </a:t>
            </a:r>
            <a:r>
              <a:rPr dirty="0" err="1"/>
              <a:t>лиценцом</a:t>
            </a:r>
            <a:endParaRPr dirty="0"/>
          </a:p>
        </p:txBody>
      </p:sp>
      <p:sp>
        <p:nvSpPr>
          <p:cNvPr id="172" name="Arrow"/>
          <p:cNvSpPr/>
          <p:nvPr/>
        </p:nvSpPr>
        <p:spPr>
          <a:xfrm flipH="1">
            <a:off x="6997958" y="6494106"/>
            <a:ext cx="2791709" cy="1270002"/>
          </a:xfrm>
          <a:prstGeom prst="rightArrow">
            <a:avLst>
              <a:gd name="adj1" fmla="val 49767"/>
              <a:gd name="adj2" fmla="val 57701"/>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r>
              <a:rPr lang="en-GB" b="1" dirty="0">
                <a:solidFill>
                  <a:schemeClr val="bg1"/>
                </a:solidFill>
              </a:rPr>
              <a:t>ORCID</a:t>
            </a:r>
          </a:p>
        </p:txBody>
      </p:sp>
      <p:sp>
        <p:nvSpPr>
          <p:cNvPr id="174" name="Arrow"/>
          <p:cNvSpPr/>
          <p:nvPr/>
        </p:nvSpPr>
        <p:spPr>
          <a:xfrm flipH="1">
            <a:off x="15712751" y="6494106"/>
            <a:ext cx="6748643" cy="2743199"/>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r>
              <a:rPr lang="ru-RU" b="1" dirty="0"/>
              <a:t>Називи и шифре пројеката</a:t>
            </a:r>
          </a:p>
          <a:p>
            <a:pPr defTabSz="825500">
              <a:defRPr sz="3200">
                <a:solidFill>
                  <a:srgbClr val="FFFFFF"/>
                </a:solidFill>
                <a:latin typeface="Helvetica Neue Medium"/>
                <a:ea typeface="Helvetica Neue Medium"/>
                <a:cs typeface="Helvetica Neue Medium"/>
                <a:sym typeface="Helvetica Neue Medium"/>
              </a:defRPr>
            </a:pPr>
            <a:endParaRPr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p:cNvSpPr/>
          <p:nvPr/>
        </p:nvSpPr>
        <p:spPr>
          <a:xfrm>
            <a:off x="-25400" y="10380067"/>
            <a:ext cx="24434800" cy="3361333"/>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96" name="Подаци о пројекту и финансијеру истраживања"/>
          <p:cNvSpPr txBox="1"/>
          <p:nvPr/>
        </p:nvSpPr>
        <p:spPr>
          <a:xfrm>
            <a:off x="3377589" y="4757428"/>
            <a:ext cx="18283333" cy="23302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Подаци о пројекту и финансијеру истраживања</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Пројекти"/>
          <p:cNvSpPr txBox="1"/>
          <p:nvPr/>
        </p:nvSpPr>
        <p:spPr>
          <a:xfrm>
            <a:off x="5735773" y="747402"/>
            <a:ext cx="3006453" cy="841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defRPr sz="5200" b="1">
                <a:solidFill>
                  <a:srgbClr val="963030"/>
                </a:solidFill>
                <a:latin typeface="Arial"/>
                <a:ea typeface="Arial"/>
                <a:cs typeface="Arial"/>
                <a:sym typeface="Arial"/>
              </a:defRPr>
            </a:lvl1pPr>
          </a:lstStyle>
          <a:p>
            <a:r>
              <a:t>Пројекти</a:t>
            </a:r>
          </a:p>
        </p:txBody>
      </p:sp>
      <p:sp>
        <p:nvSpPr>
          <p:cNvPr id="499" name="Ознаке пројеката:…"/>
          <p:cNvSpPr txBox="1"/>
          <p:nvPr/>
        </p:nvSpPr>
        <p:spPr>
          <a:xfrm>
            <a:off x="5589194" y="2660186"/>
            <a:ext cx="15730241" cy="767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indent="-342900" algn="l" defTabSz="914400">
              <a:spcBef>
                <a:spcPts val="300"/>
              </a:spcBef>
              <a:defRPr sz="3600">
                <a:solidFill>
                  <a:srgbClr val="963030"/>
                </a:solidFill>
                <a:latin typeface="Calibri"/>
                <a:ea typeface="Calibri"/>
                <a:cs typeface="Calibri"/>
                <a:sym typeface="Calibri"/>
              </a:defRPr>
            </a:pPr>
            <a:r>
              <a:t>Ознаке пројеката: </a:t>
            </a:r>
            <a:endParaRPr>
              <a:solidFill>
                <a:srgbClr val="F3711E"/>
              </a:solidFill>
            </a:endParaRPr>
          </a:p>
          <a:p>
            <a:pPr marL="342900" indent="-342900" algn="l" defTabSz="914400">
              <a:spcBef>
                <a:spcPts val="300"/>
              </a:spcBef>
              <a:defRPr sz="3600">
                <a:solidFill>
                  <a:srgbClr val="963030"/>
                </a:solidFill>
                <a:uFill>
                  <a:solidFill>
                    <a:srgbClr val="3F3F3F"/>
                  </a:solidFill>
                </a:uFill>
                <a:latin typeface="Calibri"/>
                <a:ea typeface="Calibri"/>
                <a:cs typeface="Calibri"/>
                <a:sym typeface="Calibri"/>
              </a:defRPr>
            </a:pPr>
            <a:r>
              <a:t>view-source:</a:t>
            </a:r>
            <a:r>
              <a:rPr u="sng">
                <a:solidFill>
                  <a:srgbClr val="0000FF"/>
                </a:solidFill>
                <a:uFill>
                  <a:solidFill>
                    <a:srgbClr val="0000FF"/>
                  </a:solidFill>
                </a:uFill>
                <a:hlinkClick r:id="rId2"/>
              </a:rPr>
              <a:t>http://nardus.mpn.gov.rs/Files/projectData.xml</a:t>
            </a:r>
            <a:endParaRPr>
              <a:solidFill>
                <a:srgbClr val="F3711E"/>
              </a:solidFill>
            </a:endParaRPr>
          </a:p>
          <a:p>
            <a:pPr marL="342900" indent="-342900" algn="l" defTabSz="914400">
              <a:spcBef>
                <a:spcPts val="300"/>
              </a:spcBef>
              <a:defRPr sz="3600">
                <a:solidFill>
                  <a:srgbClr val="963030"/>
                </a:solidFill>
                <a:latin typeface="Calibri"/>
                <a:ea typeface="Calibri"/>
                <a:cs typeface="Calibri"/>
                <a:sym typeface="Calibri"/>
              </a:defRPr>
            </a:pPr>
            <a:r>
              <a:t>или</a:t>
            </a:r>
            <a:r>
              <a:rPr>
                <a:solidFill>
                  <a:srgbClr val="F3711E"/>
                </a:solidFill>
              </a:rPr>
              <a:t> </a:t>
            </a:r>
            <a:r>
              <a:rPr u="sng">
                <a:solidFill>
                  <a:srgbClr val="0000FF"/>
                </a:solidFill>
                <a:uFill>
                  <a:solidFill>
                    <a:srgbClr val="0000FF"/>
                  </a:solidFill>
                </a:uFill>
                <a:hlinkClick r:id="rId2"/>
              </a:rPr>
              <a:t>http://nardus.mpn.gov.rs/Files/projectData.xml</a:t>
            </a:r>
            <a:r>
              <a:rPr>
                <a:solidFill>
                  <a:srgbClr val="F3711E"/>
                </a:solidFill>
                <a:uFill>
                  <a:solidFill>
                    <a:srgbClr val="3F3F3F"/>
                  </a:solidFill>
                </a:uFill>
              </a:rPr>
              <a:t> </a:t>
            </a:r>
            <a:r>
              <a:t>(па отворити Page source)</a:t>
            </a:r>
            <a:endParaRPr>
              <a:solidFill>
                <a:srgbClr val="F3711E"/>
              </a:solidFill>
            </a:endParaRPr>
          </a:p>
          <a:p>
            <a:pPr indent="88900" algn="l" defTabSz="914400">
              <a:spcBef>
                <a:spcPts val="300"/>
              </a:spcBef>
              <a:defRPr sz="3600">
                <a:solidFill>
                  <a:srgbClr val="F3711E"/>
                </a:solidFill>
                <a:latin typeface="Calibri"/>
                <a:ea typeface="Calibri"/>
                <a:cs typeface="Calibri"/>
                <a:sym typeface="Calibri"/>
              </a:defRPr>
            </a:pPr>
            <a:r>
              <a:t> </a:t>
            </a:r>
          </a:p>
          <a:p>
            <a:pPr indent="114300" algn="l" defTabSz="914400">
              <a:spcBef>
                <a:spcPts val="300"/>
              </a:spcBef>
              <a:defRPr sz="3600">
                <a:solidFill>
                  <a:srgbClr val="963030"/>
                </a:solidFill>
                <a:latin typeface="Calibri"/>
                <a:ea typeface="Calibri"/>
                <a:cs typeface="Calibri"/>
                <a:sym typeface="Calibri"/>
              </a:defRPr>
            </a:pPr>
            <a:r>
              <a:t>Уноси се кодна ознака која се може наћи на поменутој страни. На пример, ако се ради о пројекту:</a:t>
            </a:r>
          </a:p>
          <a:p>
            <a:pPr indent="114300" algn="l" defTabSz="914400">
              <a:spcBef>
                <a:spcPts val="300"/>
              </a:spcBef>
              <a:defRPr sz="3600">
                <a:solidFill>
                  <a:srgbClr val="963030"/>
                </a:solidFill>
                <a:latin typeface="Calibri"/>
                <a:ea typeface="Calibri"/>
                <a:cs typeface="Calibri"/>
                <a:sym typeface="Calibri"/>
              </a:defRPr>
            </a:pPr>
            <a:endParaRPr/>
          </a:p>
          <a:p>
            <a:pPr indent="114300" algn="l" defTabSz="914400">
              <a:spcBef>
                <a:spcPts val="300"/>
              </a:spcBef>
              <a:defRPr sz="3600">
                <a:solidFill>
                  <a:srgbClr val="578FBF"/>
                </a:solidFill>
                <a:latin typeface="+mj-lt"/>
                <a:ea typeface="+mj-ea"/>
                <a:cs typeface="+mj-cs"/>
                <a:sym typeface="Helvetica"/>
              </a:defRPr>
            </a:pPr>
            <a:r>
              <a:rPr u="sng">
                <a:solidFill>
                  <a:srgbClr val="0000FF"/>
                </a:solidFill>
                <a:uFill>
                  <a:solidFill>
                    <a:srgbClr val="0000FF"/>
                  </a:solidFill>
                </a:uFill>
                <a:hlinkClick r:id="rId3"/>
              </a:rPr>
              <a:t>Politički identitet Srbije u regionalnom i globalnom kontekstu</a:t>
            </a:r>
            <a:r>
              <a:rPr>
                <a:solidFill>
                  <a:srgbClr val="F3711E"/>
                </a:solidFill>
              </a:rPr>
              <a:t> </a:t>
            </a:r>
            <a:r>
              <a:rPr>
                <a:solidFill>
                  <a:srgbClr val="963030"/>
                </a:solidFill>
              </a:rPr>
              <a:t>(RS-179076)</a:t>
            </a:r>
            <a:endParaRPr>
              <a:solidFill>
                <a:srgbClr val="F3711E"/>
              </a:solidFill>
              <a:latin typeface="Calibri"/>
              <a:ea typeface="Calibri"/>
              <a:cs typeface="Calibri"/>
              <a:sym typeface="Calibri"/>
            </a:endParaRPr>
          </a:p>
          <a:p>
            <a:pPr indent="114300" algn="l" defTabSz="914400">
              <a:spcBef>
                <a:spcPts val="300"/>
              </a:spcBef>
              <a:defRPr sz="3600">
                <a:solidFill>
                  <a:srgbClr val="F3711E"/>
                </a:solidFill>
                <a:latin typeface="Calibri"/>
                <a:ea typeface="Calibri"/>
                <a:cs typeface="Calibri"/>
                <a:sym typeface="Calibri"/>
              </a:defRPr>
            </a:pPr>
            <a:endParaRPr>
              <a:solidFill>
                <a:srgbClr val="F3711E"/>
              </a:solidFill>
              <a:latin typeface="Calibri"/>
              <a:ea typeface="Calibri"/>
              <a:cs typeface="Calibri"/>
              <a:sym typeface="Calibri"/>
            </a:endParaRPr>
          </a:p>
          <a:p>
            <a:pPr indent="114300" algn="l" defTabSz="914400">
              <a:spcBef>
                <a:spcPts val="300"/>
              </a:spcBef>
              <a:defRPr sz="3600">
                <a:solidFill>
                  <a:srgbClr val="F3711E"/>
                </a:solidFill>
                <a:latin typeface="Calibri"/>
                <a:ea typeface="Calibri"/>
                <a:cs typeface="Calibri"/>
                <a:sym typeface="Calibri"/>
              </a:defRPr>
            </a:pPr>
            <a:br/>
            <a:r>
              <a:rPr>
                <a:solidFill>
                  <a:srgbClr val="963030"/>
                </a:solidFill>
              </a:rPr>
              <a:t>Уноси се: </a:t>
            </a:r>
          </a:p>
          <a:p>
            <a:pPr indent="114300" algn="l" defTabSz="914400">
              <a:spcBef>
                <a:spcPts val="300"/>
              </a:spcBef>
              <a:defRPr sz="3600">
                <a:solidFill>
                  <a:srgbClr val="963030"/>
                </a:solidFill>
                <a:latin typeface="+mj-lt"/>
                <a:ea typeface="+mj-ea"/>
                <a:cs typeface="+mj-cs"/>
                <a:sym typeface="Helvetica"/>
              </a:defRPr>
            </a:pPr>
            <a:r>
              <a:t>info:eu-repo/grantAgreement/MESTD/Basic Research (BR or ON)/179076/RS//</a:t>
            </a:r>
          </a:p>
        </p:txBody>
      </p:sp>
      <p:sp>
        <p:nvSpPr>
          <p:cNvPr id="500" name="Rectangle"/>
          <p:cNvSpPr/>
          <p:nvPr/>
        </p:nvSpPr>
        <p:spPr>
          <a:xfrm>
            <a:off x="-25401" y="0"/>
            <a:ext cx="3848896" cy="13716000"/>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Rectangle"/>
          <p:cNvSpPr/>
          <p:nvPr/>
        </p:nvSpPr>
        <p:spPr>
          <a:xfrm>
            <a:off x="-25400" y="10193734"/>
            <a:ext cx="24434800" cy="3522267"/>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03" name="Датотеке - интегрални текст"/>
          <p:cNvSpPr txBox="1"/>
          <p:nvPr/>
        </p:nvSpPr>
        <p:spPr>
          <a:xfrm>
            <a:off x="4934790" y="6505063"/>
            <a:ext cx="15132095"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Датотеке - интегрални текст</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Rectangle"/>
          <p:cNvSpPr/>
          <p:nvPr/>
        </p:nvSpPr>
        <p:spPr>
          <a:xfrm>
            <a:off x="-25401" y="-1"/>
            <a:ext cx="3626150" cy="13716002"/>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06" name="Не користити ћирилицу у називу датотеке!…"/>
          <p:cNvSpPr txBox="1"/>
          <p:nvPr/>
        </p:nvSpPr>
        <p:spPr>
          <a:xfrm>
            <a:off x="5105400" y="890128"/>
            <a:ext cx="18799572" cy="11935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300"/>
              </a:spcBef>
              <a:defRPr sz="3600" b="1">
                <a:solidFill>
                  <a:srgbClr val="963030"/>
                </a:solidFill>
                <a:latin typeface="Arial"/>
                <a:ea typeface="Arial"/>
                <a:cs typeface="Arial"/>
                <a:sym typeface="Arial"/>
              </a:defRPr>
            </a:pPr>
            <a:r>
              <a:t>Не користити ћирилицу у називу датотеке!</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Не користити латинична слова са дијакритицима у називу датотеке!</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Избегавати проред (празна места) у називу датотеке.</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 </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КРЕИРАЊЕ PDF ДАТОТЕКЕ </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MS Word / Open Office: opcija Save as, tip datoteke XPS/PDF</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 </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ИЗДВАЈАЊЕ ОДРЕЂЕНОГ БРОЈА СТРАНА ИЗ ПОСТОЈЕЋЕГ PDF ДОКУМЕНТА:</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Acrobat Reader, користити опцију Print и дефинисати распон страна које треба издвојити; под </a:t>
            </a:r>
            <a:br/>
            <a:r>
              <a:t>Printer изабрати Adobe PDF.</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endParaRPr>
              <a:solidFill>
                <a:srgbClr val="F3711E"/>
              </a:solidFill>
            </a:endParaRPr>
          </a:p>
          <a:p>
            <a:pPr algn="l" defTabSz="914400">
              <a:spcBef>
                <a:spcPts val="300"/>
              </a:spcBef>
              <a:defRPr sz="3600" b="1">
                <a:solidFill>
                  <a:srgbClr val="963030"/>
                </a:solidFill>
                <a:latin typeface="Arial"/>
                <a:ea typeface="Arial"/>
                <a:cs typeface="Arial"/>
                <a:sym typeface="Arial"/>
              </a:defRPr>
            </a:pPr>
            <a:r>
              <a:t>Спајање два PDF документа у једну датотеку (нпр. насловна страна и импресум и текст чланка).</a:t>
            </a:r>
            <a:endParaRPr>
              <a:solidFill>
                <a:srgbClr val="F3711E"/>
              </a:solidFill>
            </a:endParaRPr>
          </a:p>
          <a:p>
            <a:pPr algn="l" defTabSz="914400">
              <a:spcBef>
                <a:spcPts val="300"/>
              </a:spcBef>
              <a:defRPr sz="3600" b="1">
                <a:solidFill>
                  <a:srgbClr val="963030"/>
                </a:solidFill>
                <a:latin typeface="Arial"/>
                <a:ea typeface="Arial"/>
                <a:cs typeface="Arial"/>
                <a:sym typeface="Arial"/>
              </a:defRPr>
            </a:pPr>
            <a:endParaRPr>
              <a:solidFill>
                <a:srgbClr val="F3711E"/>
              </a:solidFill>
            </a:endParaRPr>
          </a:p>
          <a:p>
            <a:pPr marL="914400" indent="-1371600" algn="l" defTabSz="914400">
              <a:spcBef>
                <a:spcPts val="300"/>
              </a:spcBef>
              <a:defRPr sz="3600" b="1">
                <a:solidFill>
                  <a:srgbClr val="963030"/>
                </a:solidFill>
                <a:latin typeface="Arial"/>
                <a:ea typeface="Arial"/>
                <a:cs typeface="Arial"/>
                <a:sym typeface="Arial"/>
              </a:defRPr>
            </a:pPr>
            <a:r>
              <a:t>Бесплатни алати на интернету:</a:t>
            </a:r>
            <a:endParaRPr>
              <a:solidFill>
                <a:srgbClr val="F3711E"/>
              </a:solidFill>
            </a:endParaRPr>
          </a:p>
          <a:p>
            <a:pPr marL="180975" indent="-180975" algn="l" defTabSz="914400">
              <a:spcBef>
                <a:spcPts val="300"/>
              </a:spcBef>
              <a:defRPr sz="3600" b="1" u="sng">
                <a:solidFill>
                  <a:srgbClr val="F3711E"/>
                </a:solidFill>
                <a:latin typeface="Arial"/>
                <a:ea typeface="Arial"/>
                <a:cs typeface="Arial"/>
                <a:sym typeface="Arial"/>
              </a:defRPr>
            </a:pPr>
            <a:r>
              <a:rPr>
                <a:solidFill>
                  <a:srgbClr val="0000FF"/>
                </a:solidFill>
                <a:uFill>
                  <a:solidFill>
                    <a:srgbClr val="0000FF"/>
                  </a:solidFill>
                </a:uFill>
                <a:hlinkClick r:id="rId2"/>
              </a:rPr>
              <a:t>http://combinepdf.com/</a:t>
            </a:r>
            <a:r>
              <a:rPr u="none"/>
              <a:t> </a:t>
            </a:r>
          </a:p>
          <a:p>
            <a:pPr marL="180975" indent="-180975" algn="l" defTabSz="914400">
              <a:spcBef>
                <a:spcPts val="300"/>
              </a:spcBef>
              <a:defRPr sz="3600" b="1" u="sng">
                <a:solidFill>
                  <a:srgbClr val="F3711E"/>
                </a:solidFill>
                <a:latin typeface="Arial"/>
                <a:ea typeface="Arial"/>
                <a:cs typeface="Arial"/>
                <a:sym typeface="Arial"/>
              </a:defRPr>
            </a:pPr>
            <a:r>
              <a:rPr>
                <a:solidFill>
                  <a:srgbClr val="0000FF"/>
                </a:solidFill>
                <a:uFill>
                  <a:solidFill>
                    <a:srgbClr val="0000FF"/>
                  </a:solidFill>
                </a:uFill>
                <a:hlinkClick r:id="rId3"/>
              </a:rPr>
              <a:t>https://www.ilovepdf.com/merge_pdf</a:t>
            </a:r>
            <a:endParaRPr>
              <a:uFill>
                <a:solidFill>
                  <a:srgbClr val="3F3F3F"/>
                </a:solidFill>
              </a:uFill>
            </a:endParaRPr>
          </a:p>
          <a:p>
            <a:pPr marL="180975" indent="-180975" algn="l" defTabSz="914400">
              <a:spcBef>
                <a:spcPts val="300"/>
              </a:spcBef>
              <a:defRPr sz="3600" b="1" u="sng">
                <a:solidFill>
                  <a:srgbClr val="F3711E"/>
                </a:solidFill>
                <a:latin typeface="Arial"/>
                <a:ea typeface="Arial"/>
                <a:cs typeface="Arial"/>
                <a:sym typeface="Arial"/>
              </a:defRPr>
            </a:pPr>
            <a:r>
              <a:rPr>
                <a:solidFill>
                  <a:srgbClr val="0000FF"/>
                </a:solidFill>
                <a:uFill>
                  <a:solidFill>
                    <a:srgbClr val="0000FF"/>
                  </a:solidFill>
                </a:uFill>
                <a:hlinkClick r:id="rId4"/>
              </a:rPr>
              <a:t>https://smallpdf.com/merge-pdf</a:t>
            </a:r>
            <a:endParaRPr>
              <a:uFill>
                <a:solidFill>
                  <a:srgbClr val="3F3F3F"/>
                </a:solidFill>
              </a:uFill>
            </a:endParaRPr>
          </a:p>
          <a:p>
            <a:pPr marL="180975" indent="-180975" algn="l" defTabSz="914400">
              <a:spcBef>
                <a:spcPts val="300"/>
              </a:spcBef>
              <a:defRPr sz="3600" b="1" u="sng">
                <a:solidFill>
                  <a:srgbClr val="F3711E"/>
                </a:solidFill>
                <a:latin typeface="Arial"/>
                <a:ea typeface="Arial"/>
                <a:cs typeface="Arial"/>
                <a:sym typeface="Arial"/>
              </a:defRPr>
            </a:pPr>
            <a:r>
              <a:rPr>
                <a:solidFill>
                  <a:srgbClr val="0000FF"/>
                </a:solidFill>
                <a:uFill>
                  <a:solidFill>
                    <a:srgbClr val="0000FF"/>
                  </a:solidFill>
                </a:uFill>
                <a:hlinkClick r:id="rId5"/>
              </a:rPr>
              <a:t>https://www.pdfmerge.com/</a:t>
            </a:r>
            <a:endParaRPr>
              <a:uFill>
                <a:solidFill>
                  <a:srgbClr val="3F3F3F"/>
                </a:solidFill>
              </a:uFill>
            </a:endParaRPr>
          </a:p>
          <a:p>
            <a:pPr marL="180975" indent="-180975" algn="l" defTabSz="914400">
              <a:spcBef>
                <a:spcPts val="300"/>
              </a:spcBef>
              <a:defRPr sz="3600" b="1" u="sng">
                <a:solidFill>
                  <a:srgbClr val="F3711E"/>
                </a:solidFill>
                <a:latin typeface="Arial"/>
                <a:ea typeface="Arial"/>
                <a:cs typeface="Arial"/>
                <a:sym typeface="Arial"/>
              </a:defRPr>
            </a:pPr>
            <a:r>
              <a:rPr>
                <a:solidFill>
                  <a:srgbClr val="0000FF"/>
                </a:solidFill>
                <a:uFill>
                  <a:solidFill>
                    <a:srgbClr val="0000FF"/>
                  </a:solidFill>
                </a:uFill>
                <a:hlinkClick r:id="rId6"/>
              </a:rPr>
              <a:t>http://pdfjoiner.com/</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 PDF датотека мора да садржи све библиографске податке који  омогућавају недвосмислену идентификацију депоноване  публикације.…"/>
          <p:cNvSpPr txBox="1"/>
          <p:nvPr/>
        </p:nvSpPr>
        <p:spPr>
          <a:xfrm>
            <a:off x="406400" y="3020680"/>
            <a:ext cx="14444440" cy="665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defTabSz="914400">
              <a:lnSpc>
                <a:spcPct val="120000"/>
              </a:lnSpc>
              <a:spcBef>
                <a:spcPts val="1200"/>
              </a:spcBef>
              <a:defRPr sz="3600">
                <a:solidFill>
                  <a:srgbClr val="963030"/>
                </a:solidFill>
                <a:latin typeface="Arial"/>
                <a:ea typeface="Arial"/>
                <a:cs typeface="Arial"/>
                <a:sym typeface="Arial"/>
              </a:defRPr>
            </a:pPr>
            <a:r>
              <a:t>- PDF датотека мора да садржи </a:t>
            </a:r>
            <a:r>
              <a:rPr b="1"/>
              <a:t>све библиографске податке </a:t>
            </a:r>
            <a:r>
              <a:t>који </a:t>
            </a:r>
            <a:br/>
            <a:r>
              <a:t>омогућавају недвосмислену идентификацију депоноване </a:t>
            </a:r>
            <a:br/>
            <a:r>
              <a:t>публикације.</a:t>
            </a:r>
            <a:endParaRPr>
              <a:solidFill>
                <a:srgbClr val="F3711E"/>
              </a:solidFill>
            </a:endParaRPr>
          </a:p>
          <a:p>
            <a:pPr algn="l" defTabSz="914400">
              <a:lnSpc>
                <a:spcPct val="120000"/>
              </a:lnSpc>
              <a:spcBef>
                <a:spcPts val="1200"/>
              </a:spcBef>
              <a:defRPr sz="3600">
                <a:solidFill>
                  <a:srgbClr val="963030"/>
                </a:solidFill>
                <a:latin typeface="Arial"/>
                <a:ea typeface="Arial"/>
                <a:cs typeface="Arial"/>
                <a:sym typeface="Arial"/>
              </a:defRPr>
            </a:pPr>
            <a:r>
              <a:t>- Ако на првој страни чланка из часописа или поглавља у </a:t>
            </a:r>
            <a:br/>
            <a:r>
              <a:t>монографији и/или у заглављу нису наведени комплетни подаци, </a:t>
            </a:r>
            <a:br/>
            <a:r>
              <a:t>у датотеку треба обавезно укључити и прелиминарне стране </a:t>
            </a:r>
            <a:br/>
            <a:r>
              <a:t>матичне публикације (насловну страну, импресум и сл.)</a:t>
            </a:r>
            <a:endParaRPr>
              <a:solidFill>
                <a:srgbClr val="F3711E"/>
              </a:solidFill>
            </a:endParaRPr>
          </a:p>
          <a:p>
            <a:pPr algn="l" defTabSz="914400">
              <a:lnSpc>
                <a:spcPct val="120000"/>
              </a:lnSpc>
              <a:spcBef>
                <a:spcPts val="1200"/>
              </a:spcBef>
              <a:defRPr sz="3600">
                <a:solidFill>
                  <a:srgbClr val="963030"/>
                </a:solidFill>
                <a:latin typeface="Arial"/>
                <a:ea typeface="Arial"/>
                <a:cs typeface="Arial"/>
                <a:sym typeface="Arial"/>
              </a:defRPr>
            </a:pPr>
            <a:r>
              <a:t>- Ако из било којих разлога није могуће укључити прелиминарне </a:t>
            </a:r>
            <a:br/>
            <a:r>
              <a:t>стране, на почетку датотеке треба додати „насловну страну“ на </a:t>
            </a:r>
            <a:br/>
            <a:r>
              <a:t>којој ће бити наведени сви библиографски подаци.</a:t>
            </a:r>
          </a:p>
        </p:txBody>
      </p:sp>
      <p:pic>
        <p:nvPicPr>
          <p:cNvPr id="509" name="3161_R1NUIExBUiA0MTgtMTY.png" descr="3161_R1NUIExBUiA0MTgtMTY.png"/>
          <p:cNvPicPr>
            <a:picLocks noChangeAspect="1"/>
          </p:cNvPicPr>
          <p:nvPr/>
        </p:nvPicPr>
        <p:blipFill>
          <a:blip r:embed="rId2"/>
          <a:stretch>
            <a:fillRect/>
          </a:stretch>
        </p:blipFill>
        <p:spPr>
          <a:xfrm>
            <a:off x="14021792" y="773706"/>
            <a:ext cx="11570694" cy="11570694"/>
          </a:xfrm>
          <a:prstGeom prst="rect">
            <a:avLst/>
          </a:prstGeom>
          <a:ln w="12700">
            <a:miter lim="400000"/>
          </a:ln>
        </p:spPr>
      </p:pic>
      <p:sp>
        <p:nvSpPr>
          <p:cNvPr id="510" name="https://www.vecteezy.com/free-vector/calendar"/>
          <p:cNvSpPr txBox="1"/>
          <p:nvPr/>
        </p:nvSpPr>
        <p:spPr>
          <a:xfrm>
            <a:off x="15627717" y="9667899"/>
            <a:ext cx="4964964" cy="37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vl1pPr>
          </a:lstStyle>
          <a:p>
            <a:r>
              <a:t>https://www.vecteezy.com/free-vector/calendar</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Промена лозинке"/>
          <p:cNvSpPr txBox="1"/>
          <p:nvPr/>
        </p:nvSpPr>
        <p:spPr>
          <a:xfrm>
            <a:off x="7903809" y="5623045"/>
            <a:ext cx="8576383"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Промена лозинке</a:t>
            </a:r>
          </a:p>
        </p:txBody>
      </p:sp>
      <p:sp>
        <p:nvSpPr>
          <p:cNvPr id="513" name="Group"/>
          <p:cNvSpPr/>
          <p:nvPr/>
        </p:nvSpPr>
        <p:spPr>
          <a:xfrm>
            <a:off x="-27605" y="10655962"/>
            <a:ext cx="24439210" cy="3114018"/>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934EB-3457-097E-C9CC-DD92D4752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6941" y="690465"/>
            <a:ext cx="17128049" cy="9405257"/>
          </a:xfrm>
          <a:prstGeom prst="rect">
            <a:avLst/>
          </a:prstGeom>
        </p:spPr>
      </p:pic>
      <p:sp>
        <p:nvSpPr>
          <p:cNvPr id="516" name="Rectangle"/>
          <p:cNvSpPr/>
          <p:nvPr/>
        </p:nvSpPr>
        <p:spPr>
          <a:xfrm>
            <a:off x="17983201" y="727716"/>
            <a:ext cx="1314450" cy="641612"/>
          </a:xfrm>
          <a:prstGeom prst="rect">
            <a:avLst/>
          </a:prstGeom>
          <a:solidFill>
            <a:srgbClr val="578EC0"/>
          </a:solidFill>
          <a:ln w="25400">
            <a:solidFill>
              <a:srgbClr val="578EC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r>
              <a:rPr lang="sr-Cyrl-RS" sz="2000" dirty="0"/>
              <a:t>Корисник</a:t>
            </a:r>
            <a:endParaRPr sz="2000" dirty="0"/>
          </a:p>
        </p:txBody>
      </p:sp>
      <p:sp>
        <p:nvSpPr>
          <p:cNvPr id="517" name="Group"/>
          <p:cNvSpPr/>
          <p:nvPr/>
        </p:nvSpPr>
        <p:spPr>
          <a:xfrm flipH="1">
            <a:off x="17849850" y="5382547"/>
            <a:ext cx="5737394" cy="2639134"/>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18" name="Подешавања корисничког налога"/>
          <p:cNvSpPr txBox="1"/>
          <p:nvPr/>
        </p:nvSpPr>
        <p:spPr>
          <a:xfrm>
            <a:off x="17983201" y="6269545"/>
            <a:ext cx="5952916"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a:solidFill>
                  <a:srgbClr val="FFFFFF"/>
                </a:solidFill>
                <a:latin typeface="Arial"/>
                <a:ea typeface="Arial"/>
                <a:cs typeface="Arial"/>
                <a:sym typeface="Arial"/>
              </a:defRPr>
            </a:lvl1pPr>
          </a:lstStyle>
          <a:p>
            <a:r>
              <a:rPr b="1" dirty="0" err="1"/>
              <a:t>Подешавања</a:t>
            </a:r>
            <a:r>
              <a:rPr b="1" dirty="0"/>
              <a:t> </a:t>
            </a:r>
            <a:r>
              <a:rPr b="1" dirty="0" err="1"/>
              <a:t>корисничког</a:t>
            </a:r>
            <a:r>
              <a:rPr b="1" dirty="0"/>
              <a:t> </a:t>
            </a:r>
            <a:r>
              <a:rPr b="1" dirty="0" err="1"/>
              <a:t>налога</a:t>
            </a:r>
            <a:endParaRPr b="1" dirty="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EE5EF"/>
        </a:solidFill>
        <a:effectLst/>
      </p:bgPr>
    </p:bg>
    <p:spTree>
      <p:nvGrpSpPr>
        <p:cNvPr id="1" name=""/>
        <p:cNvGrpSpPr/>
        <p:nvPr/>
      </p:nvGrpSpPr>
      <p:grpSpPr>
        <a:xfrm>
          <a:off x="0" y="0"/>
          <a:ext cx="0" cy="0"/>
          <a:chOff x="0" y="0"/>
          <a:chExt cx="0" cy="0"/>
        </a:xfrm>
      </p:grpSpPr>
      <p:sp>
        <p:nvSpPr>
          <p:cNvPr id="521" name="Rectangle"/>
          <p:cNvSpPr/>
          <p:nvPr/>
        </p:nvSpPr>
        <p:spPr>
          <a:xfrm>
            <a:off x="-76201" y="-25400"/>
            <a:ext cx="4769305" cy="13716000"/>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2" name="Group"/>
          <p:cNvSpPr/>
          <p:nvPr/>
        </p:nvSpPr>
        <p:spPr>
          <a:xfrm>
            <a:off x="4614969" y="-10767"/>
            <a:ext cx="19856344" cy="13737534"/>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23" name="Screenshot 2021-05-16 at 19.26.55.png" descr="Screenshot 2021-05-16 at 19.26.55.png"/>
          <p:cNvPicPr>
            <a:picLocks noChangeAspect="1"/>
          </p:cNvPicPr>
          <p:nvPr/>
        </p:nvPicPr>
        <p:blipFill>
          <a:blip r:embed="rId2"/>
          <a:stretch>
            <a:fillRect/>
          </a:stretch>
        </p:blipFill>
        <p:spPr>
          <a:xfrm>
            <a:off x="12224391" y="844126"/>
            <a:ext cx="12172309" cy="12027747"/>
          </a:xfrm>
          <a:prstGeom prst="rect">
            <a:avLst/>
          </a:prstGeom>
          <a:ln w="12700">
            <a:miter lim="400000"/>
          </a:ln>
        </p:spPr>
      </p:pic>
      <p:sp>
        <p:nvSpPr>
          <p:cNvPr id="524" name="Arrow"/>
          <p:cNvSpPr/>
          <p:nvPr/>
        </p:nvSpPr>
        <p:spPr>
          <a:xfrm>
            <a:off x="4915246" y="8700161"/>
            <a:ext cx="7735432" cy="3838563"/>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5" name="Ако желите да промените  лозинку, унесите нову лозинку (у оба поља) и притисните  дугме „Ажурирање профила“."/>
          <p:cNvSpPr txBox="1"/>
          <p:nvPr/>
        </p:nvSpPr>
        <p:spPr>
          <a:xfrm>
            <a:off x="5213176" y="9862426"/>
            <a:ext cx="5318353" cy="1514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b="1">
                <a:solidFill>
                  <a:srgbClr val="FFFFFF"/>
                </a:solidFill>
                <a:latin typeface="Arial"/>
                <a:ea typeface="Arial"/>
                <a:cs typeface="Arial"/>
                <a:sym typeface="Arial"/>
              </a:defRPr>
            </a:pPr>
            <a:r>
              <a:rPr dirty="0" err="1"/>
              <a:t>Ако</a:t>
            </a:r>
            <a:r>
              <a:rPr dirty="0"/>
              <a:t> </a:t>
            </a:r>
            <a:r>
              <a:rPr dirty="0" err="1"/>
              <a:t>желите</a:t>
            </a:r>
            <a:r>
              <a:rPr dirty="0"/>
              <a:t> </a:t>
            </a:r>
            <a:r>
              <a:rPr dirty="0" err="1"/>
              <a:t>да</a:t>
            </a:r>
            <a:r>
              <a:rPr dirty="0"/>
              <a:t> </a:t>
            </a:r>
            <a:r>
              <a:rPr dirty="0" err="1"/>
              <a:t>промените</a:t>
            </a:r>
            <a:r>
              <a:rPr dirty="0"/>
              <a:t> </a:t>
            </a:r>
            <a:br>
              <a:rPr dirty="0"/>
            </a:br>
            <a:r>
              <a:rPr dirty="0" err="1"/>
              <a:t>лозинку</a:t>
            </a:r>
            <a:r>
              <a:rPr dirty="0"/>
              <a:t>, </a:t>
            </a:r>
            <a:r>
              <a:rPr dirty="0" err="1"/>
              <a:t>унесите</a:t>
            </a:r>
            <a:r>
              <a:rPr dirty="0"/>
              <a:t> </a:t>
            </a:r>
            <a:r>
              <a:rPr dirty="0" err="1"/>
              <a:t>нову</a:t>
            </a:r>
            <a:r>
              <a:rPr dirty="0"/>
              <a:t> </a:t>
            </a:r>
            <a:r>
              <a:rPr dirty="0" err="1"/>
              <a:t>лозинку</a:t>
            </a:r>
            <a:r>
              <a:rPr dirty="0"/>
              <a:t> (у </a:t>
            </a:r>
            <a:r>
              <a:rPr dirty="0" err="1"/>
              <a:t>оба</a:t>
            </a:r>
            <a:r>
              <a:rPr dirty="0"/>
              <a:t> </a:t>
            </a:r>
            <a:r>
              <a:rPr dirty="0" err="1"/>
              <a:t>поља</a:t>
            </a:r>
            <a:r>
              <a:rPr dirty="0"/>
              <a:t>) и </a:t>
            </a:r>
            <a:r>
              <a:rPr dirty="0" err="1"/>
              <a:t>притисните</a:t>
            </a:r>
            <a:r>
              <a:rPr dirty="0"/>
              <a:t> </a:t>
            </a:r>
            <a:br>
              <a:rPr dirty="0"/>
            </a:br>
            <a:r>
              <a:rPr dirty="0" err="1"/>
              <a:t>дугме</a:t>
            </a:r>
            <a:r>
              <a:rPr dirty="0"/>
              <a:t> „</a:t>
            </a:r>
            <a:r>
              <a:rPr dirty="0" err="1"/>
              <a:t>Ажурирање</a:t>
            </a:r>
            <a:r>
              <a:rPr dirty="0"/>
              <a:t> </a:t>
            </a:r>
            <a:r>
              <a:rPr dirty="0" err="1"/>
              <a:t>профила</a:t>
            </a:r>
            <a:r>
              <a:rPr dirty="0"/>
              <a: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Rectangle"/>
          <p:cNvSpPr/>
          <p:nvPr/>
        </p:nvSpPr>
        <p:spPr>
          <a:xfrm>
            <a:off x="-63970" y="10590135"/>
            <a:ext cx="24511942" cy="3123284"/>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28" name="Додатне апликације"/>
          <p:cNvSpPr txBox="1"/>
          <p:nvPr/>
        </p:nvSpPr>
        <p:spPr>
          <a:xfrm>
            <a:off x="6702282" y="6511759"/>
            <a:ext cx="10979437"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Додатне апликације</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http://rivec.institut-palanka.rs/APP/"/>
          <p:cNvSpPr txBox="1"/>
          <p:nvPr/>
        </p:nvSpPr>
        <p:spPr>
          <a:xfrm>
            <a:off x="3313397" y="12223939"/>
            <a:ext cx="6835204"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200">
                <a:solidFill>
                  <a:srgbClr val="F3711E"/>
                </a:solidFill>
                <a:latin typeface="Arial"/>
                <a:ea typeface="Arial"/>
                <a:cs typeface="Arial"/>
                <a:sym typeface="Arial"/>
              </a:defRPr>
            </a:pPr>
            <a:r>
              <a:rPr lang="en-GB" dirty="0">
                <a:hlinkClick r:id="rId2"/>
              </a:rPr>
              <a:t>https://reponivs.nivs.rs/APP/</a:t>
            </a:r>
            <a:endParaRPr dirty="0"/>
          </a:p>
        </p:txBody>
      </p:sp>
      <p:sp>
        <p:nvSpPr>
          <p:cNvPr id="531" name="TextBox 4"/>
          <p:cNvSpPr txBox="1"/>
          <p:nvPr/>
        </p:nvSpPr>
        <p:spPr>
          <a:xfrm>
            <a:off x="16730318" y="754286"/>
            <a:ext cx="5835667" cy="1620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sz="7700">
                <a:solidFill>
                  <a:srgbClr val="963030"/>
                </a:solidFill>
                <a:latin typeface="Arial"/>
                <a:ea typeface="Arial"/>
                <a:cs typeface="Arial"/>
                <a:sym typeface="Arial"/>
              </a:defRPr>
            </a:pPr>
            <a:r>
              <a:t>АПП</a:t>
            </a:r>
            <a:endParaRPr>
              <a:solidFill>
                <a:srgbClr val="F3711E"/>
              </a:solidFill>
            </a:endParaRPr>
          </a:p>
          <a:p>
            <a:pPr algn="l" defTabSz="914400">
              <a:defRPr sz="3000">
                <a:solidFill>
                  <a:srgbClr val="963030"/>
                </a:solidFill>
                <a:latin typeface="Calibri"/>
                <a:ea typeface="Calibri"/>
                <a:cs typeface="Calibri"/>
                <a:sym typeface="Calibri"/>
              </a:defRPr>
            </a:pPr>
            <a:r>
              <a:t>Аутори, пројекти, публикације</a:t>
            </a:r>
          </a:p>
        </p:txBody>
      </p:sp>
      <p:sp>
        <p:nvSpPr>
          <p:cNvPr id="532" name="TextBox 5"/>
          <p:cNvSpPr txBox="1"/>
          <p:nvPr/>
        </p:nvSpPr>
        <p:spPr>
          <a:xfrm>
            <a:off x="15693655" y="4152759"/>
            <a:ext cx="7492373" cy="4877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sz="3600" b="1">
                <a:solidFill>
                  <a:srgbClr val="963030"/>
                </a:solidFill>
                <a:latin typeface="Arial"/>
                <a:ea typeface="Arial"/>
                <a:cs typeface="Arial"/>
                <a:sym typeface="Arial"/>
              </a:defRPr>
            </a:pPr>
            <a:endParaRPr/>
          </a:p>
          <a:p>
            <a:pPr algn="l" defTabSz="914400">
              <a:defRPr sz="3600" b="1">
                <a:solidFill>
                  <a:srgbClr val="963030"/>
                </a:solidFill>
                <a:latin typeface="Arial"/>
                <a:ea typeface="Arial"/>
                <a:cs typeface="Arial"/>
                <a:sym typeface="Arial"/>
              </a:defRPr>
            </a:pPr>
            <a:r>
              <a:t>Екстерна апликација која садржи елементе CRIS-a и </a:t>
            </a:r>
            <a:br/>
            <a:r>
              <a:t>нуди решење за проблеме </a:t>
            </a:r>
            <a:br/>
            <a:r>
              <a:t>који у DSpace-у нису решени на задовољавајући начин.</a:t>
            </a:r>
            <a:endParaRPr>
              <a:solidFill>
                <a:srgbClr val="F3711E"/>
              </a:solidFill>
            </a:endParaRPr>
          </a:p>
          <a:p>
            <a:pPr algn="l" defTabSz="914400">
              <a:defRPr sz="3600" b="1">
                <a:solidFill>
                  <a:srgbClr val="963030"/>
                </a:solidFill>
                <a:latin typeface="Arial"/>
                <a:ea typeface="Arial"/>
                <a:cs typeface="Arial"/>
                <a:sym typeface="Arial"/>
              </a:defRPr>
            </a:pPr>
            <a:endParaRPr>
              <a:solidFill>
                <a:srgbClr val="F3711E"/>
              </a:solidFill>
            </a:endParaRPr>
          </a:p>
          <a:p>
            <a:pPr algn="l" defTabSz="914400">
              <a:defRPr sz="3600" b="1">
                <a:solidFill>
                  <a:srgbClr val="963030"/>
                </a:solidFill>
                <a:latin typeface="Arial"/>
                <a:ea typeface="Arial"/>
                <a:cs typeface="Arial"/>
                <a:sym typeface="Arial"/>
              </a:defRPr>
            </a:pPr>
            <a:r>
              <a:t>Јавно је доступна.</a:t>
            </a:r>
            <a:endParaRPr>
              <a:solidFill>
                <a:srgbClr val="F3711E"/>
              </a:solidFill>
            </a:endParaRPr>
          </a:p>
        </p:txBody>
      </p:sp>
      <p:pic>
        <p:nvPicPr>
          <p:cNvPr id="533" name="Picture 2" descr="Picture 2"/>
          <p:cNvPicPr>
            <a:picLocks noChangeAspect="1"/>
          </p:cNvPicPr>
          <p:nvPr/>
        </p:nvPicPr>
        <p:blipFill>
          <a:blip r:embed="rId3"/>
          <a:stretch>
            <a:fillRect/>
          </a:stretch>
        </p:blipFill>
        <p:spPr>
          <a:xfrm>
            <a:off x="0" y="0"/>
            <a:ext cx="14117444" cy="1211839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F55C31-AF7E-1199-27B3-519AF9A53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3688" y="475767"/>
            <a:ext cx="10859538" cy="11755540"/>
          </a:xfrm>
          <a:prstGeom prst="rect">
            <a:avLst/>
          </a:prstGeom>
        </p:spPr>
      </p:pic>
      <p:pic>
        <p:nvPicPr>
          <p:cNvPr id="5" name="Picture 4">
            <a:extLst>
              <a:ext uri="{FF2B5EF4-FFF2-40B4-BE49-F238E27FC236}">
                <a16:creationId xmlns:a16="http://schemas.microsoft.com/office/drawing/2014/main" id="{0729A79B-0AC3-5FE3-16ED-BD6DAD040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1" y="0"/>
            <a:ext cx="11973610" cy="12174642"/>
          </a:xfrm>
          <a:prstGeom prst="rect">
            <a:avLst/>
          </a:prstGeom>
        </p:spPr>
      </p:pic>
      <p:sp>
        <p:nvSpPr>
          <p:cNvPr id="179" name="Rectangle"/>
          <p:cNvSpPr/>
          <p:nvPr/>
        </p:nvSpPr>
        <p:spPr>
          <a:xfrm>
            <a:off x="-1793" y="9141638"/>
            <a:ext cx="10643490" cy="518144"/>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Rectangle"/>
          <p:cNvSpPr/>
          <p:nvPr/>
        </p:nvSpPr>
        <p:spPr>
          <a:xfrm>
            <a:off x="-1793" y="8640148"/>
            <a:ext cx="10643490" cy="518144"/>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1" name="Rectangle"/>
          <p:cNvSpPr/>
          <p:nvPr/>
        </p:nvSpPr>
        <p:spPr>
          <a:xfrm>
            <a:off x="13045262" y="1212981"/>
            <a:ext cx="11275856" cy="514426"/>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2" name="Rectangle"/>
          <p:cNvSpPr/>
          <p:nvPr/>
        </p:nvSpPr>
        <p:spPr>
          <a:xfrm>
            <a:off x="13031570" y="5691674"/>
            <a:ext cx="11289549" cy="514426"/>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3" name="Rectangle"/>
          <p:cNvSpPr/>
          <p:nvPr/>
        </p:nvSpPr>
        <p:spPr>
          <a:xfrm>
            <a:off x="17379251" y="6943314"/>
            <a:ext cx="1181100" cy="1025029"/>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4" name="Arrow"/>
          <p:cNvSpPr/>
          <p:nvPr/>
        </p:nvSpPr>
        <p:spPr>
          <a:xfrm>
            <a:off x="10170367" y="7968343"/>
            <a:ext cx="3172409" cy="1025029"/>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r>
              <a:rPr lang="ru-RU" b="1" dirty="0">
                <a:solidFill>
                  <a:schemeClr val="bg1"/>
                </a:solidFill>
                <a:latin typeface="Arial" panose="020B0604020202020204" pitchFamily="34" charset="0"/>
                <a:cs typeface="Arial" panose="020B0604020202020204" pitchFamily="34" charset="0"/>
              </a:rPr>
              <a:t>Ознак</a:t>
            </a:r>
            <a:r>
              <a:rPr lang="en-GB" b="1" dirty="0">
                <a:solidFill>
                  <a:schemeClr val="bg1"/>
                </a:solidFill>
                <a:latin typeface="Arial" panose="020B0604020202020204" pitchFamily="34" charset="0"/>
                <a:cs typeface="Arial" panose="020B0604020202020204" pitchFamily="34" charset="0"/>
              </a:rPr>
              <a:t>a </a:t>
            </a:r>
            <a:r>
              <a:rPr lang="ru-RU" b="1" dirty="0">
                <a:solidFill>
                  <a:schemeClr val="bg1"/>
                </a:solidFill>
                <a:latin typeface="Arial" panose="020B0604020202020204" pitchFamily="34" charset="0"/>
                <a:cs typeface="Arial" panose="020B0604020202020204" pitchFamily="34" charset="0"/>
              </a:rPr>
              <a:t>пројекта</a:t>
            </a:r>
          </a:p>
        </p:txBody>
      </p:sp>
      <p:sp>
        <p:nvSpPr>
          <p:cNvPr id="186" name="Arrow"/>
          <p:cNvSpPr/>
          <p:nvPr/>
        </p:nvSpPr>
        <p:spPr>
          <a:xfrm>
            <a:off x="9937281" y="9178041"/>
            <a:ext cx="3405495" cy="1346890"/>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r>
              <a:rPr lang="ru-RU" b="1" dirty="0">
                <a:solidFill>
                  <a:schemeClr val="bg1"/>
                </a:solidFill>
                <a:latin typeface="Arial" panose="020B0604020202020204" pitchFamily="34" charset="0"/>
                <a:cs typeface="Arial" panose="020B0604020202020204" pitchFamily="34" charset="0"/>
              </a:rPr>
              <a:t>Отворени приступ</a:t>
            </a:r>
          </a:p>
        </p:txBody>
      </p:sp>
      <p:sp>
        <p:nvSpPr>
          <p:cNvPr id="187" name="Отворени приступ"/>
          <p:cNvSpPr txBox="1"/>
          <p:nvPr/>
        </p:nvSpPr>
        <p:spPr>
          <a:xfrm>
            <a:off x="11814643" y="12904050"/>
            <a:ext cx="102656"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914400">
              <a:defRPr sz="1600" b="1">
                <a:solidFill>
                  <a:srgbClr val="FFFFFF"/>
                </a:solidFill>
                <a:latin typeface="Arial"/>
                <a:ea typeface="Arial"/>
                <a:cs typeface="Arial"/>
                <a:sym typeface="Arial"/>
              </a:defRPr>
            </a:lvl1pPr>
          </a:lstStyle>
          <a:p>
            <a:endParaRPr dirty="0"/>
          </a:p>
        </p:txBody>
      </p:sp>
      <p:sp>
        <p:nvSpPr>
          <p:cNvPr id="188" name="Arrow"/>
          <p:cNvSpPr/>
          <p:nvPr/>
        </p:nvSpPr>
        <p:spPr>
          <a:xfrm flipH="1">
            <a:off x="8448209" y="651458"/>
            <a:ext cx="3990341" cy="2019081"/>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r>
              <a:rPr lang="ru-RU" sz="1800" dirty="0">
                <a:solidFill>
                  <a:schemeClr val="bg1"/>
                </a:solidFill>
              </a:rPr>
              <a:t>Права коришћења / лиценца</a:t>
            </a:r>
          </a:p>
          <a:p>
            <a:pPr defTabSz="914400">
              <a:defRPr sz="1200" b="1">
                <a:solidFill>
                  <a:srgbClr val="000000"/>
                </a:solidFill>
                <a:latin typeface="Arial"/>
                <a:ea typeface="Arial"/>
                <a:cs typeface="Arial"/>
                <a:sym typeface="Arial"/>
              </a:defRPr>
            </a:pPr>
            <a:endParaRPr sz="1800" dirty="0">
              <a:solidFill>
                <a:schemeClr val="bg1"/>
              </a:solidFill>
            </a:endParaRPr>
          </a:p>
        </p:txBody>
      </p:sp>
      <p:sp>
        <p:nvSpPr>
          <p:cNvPr id="190" name="Arrow"/>
          <p:cNvSpPr/>
          <p:nvPr/>
        </p:nvSpPr>
        <p:spPr>
          <a:xfrm flipH="1">
            <a:off x="8497966" y="4923204"/>
            <a:ext cx="3849010" cy="1965769"/>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r>
              <a:rPr lang="ru-RU" sz="1600" dirty="0">
                <a:solidFill>
                  <a:schemeClr val="bg1"/>
                </a:solidFill>
              </a:rPr>
              <a:t>Верзија документа</a:t>
            </a:r>
          </a:p>
          <a:p>
            <a:pPr defTabSz="914400">
              <a:defRPr sz="1200" b="1">
                <a:solidFill>
                  <a:srgbClr val="000000"/>
                </a:solidFill>
                <a:latin typeface="Arial"/>
                <a:ea typeface="Arial"/>
                <a:cs typeface="Arial"/>
                <a:sym typeface="Arial"/>
              </a:defRPr>
            </a:pPr>
            <a:endParaRPr sz="1600" dirty="0">
              <a:solidFill>
                <a:schemeClr val="bg1"/>
              </a:solidFill>
            </a:endParaRPr>
          </a:p>
        </p:txBody>
      </p:sp>
      <p:sp>
        <p:nvSpPr>
          <p:cNvPr id="192" name="Arrow"/>
          <p:cNvSpPr/>
          <p:nvPr/>
        </p:nvSpPr>
        <p:spPr>
          <a:xfrm>
            <a:off x="19075489" y="7237212"/>
            <a:ext cx="1917918" cy="665831"/>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r>
              <a:rPr lang="sr-Cyrl-RS" sz="1600" dirty="0">
                <a:solidFill>
                  <a:schemeClr val="bg1"/>
                </a:solidFill>
              </a:rPr>
              <a:t>Пуни текст</a:t>
            </a:r>
            <a:endParaRPr sz="1600" dirty="0">
              <a:solidFill>
                <a:schemeClr val="bg1"/>
              </a:solidFill>
            </a:endParaRPr>
          </a:p>
        </p:txBody>
      </p:sp>
      <p:sp>
        <p:nvSpPr>
          <p:cNvPr id="193" name="Пуни текст"/>
          <p:cNvSpPr txBox="1"/>
          <p:nvPr/>
        </p:nvSpPr>
        <p:spPr>
          <a:xfrm>
            <a:off x="19609691" y="10773843"/>
            <a:ext cx="933529" cy="564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1600" b="1">
                <a:solidFill>
                  <a:srgbClr val="FFFFFF"/>
                </a:solidFill>
                <a:latin typeface="Calibri"/>
                <a:ea typeface="Calibri"/>
                <a:cs typeface="Calibri"/>
                <a:sym typeface="Calibri"/>
              </a:defRPr>
            </a:lvl1pPr>
          </a:lstStyle>
          <a:p>
            <a:r>
              <a:t>Пуни текст</a:t>
            </a:r>
          </a:p>
        </p:txBody>
      </p:sp>
      <p:sp>
        <p:nvSpPr>
          <p:cNvPr id="2" name="TextBox 1">
            <a:extLst>
              <a:ext uri="{FF2B5EF4-FFF2-40B4-BE49-F238E27FC236}">
                <a16:creationId xmlns:a16="http://schemas.microsoft.com/office/drawing/2014/main" id="{EB78C34D-88C7-EF95-A0A6-6DD5E324FAC3}"/>
              </a:ext>
            </a:extLst>
          </p:cNvPr>
          <p:cNvSpPr txBox="1"/>
          <p:nvPr/>
        </p:nvSpPr>
        <p:spPr>
          <a:xfrm>
            <a:off x="19075489" y="11826816"/>
            <a:ext cx="4832130" cy="656590"/>
          </a:xfrm>
          <a:prstGeom prst="rect">
            <a:avLst/>
          </a:prstGeom>
          <a:solidFill>
            <a:srgbClr val="578EC0"/>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sr-Cyrl-RS"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rPr>
              <a:t>МЕТАПОДАЦИ</a:t>
            </a:r>
            <a:endParaRPr kumimoji="0" lang="en-GB" sz="3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Helvetica Neue"/>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Публикације се могу сортирати по различитим критеријумима, њихов избор се може ограничити на одређени тип, верзију, годину и категорију.…"/>
          <p:cNvSpPr txBox="1"/>
          <p:nvPr/>
        </p:nvSpPr>
        <p:spPr>
          <a:xfrm>
            <a:off x="632072" y="10924897"/>
            <a:ext cx="23119858" cy="1721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lnSpc>
                <a:spcPct val="120000"/>
              </a:lnSpc>
              <a:defRPr>
                <a:solidFill>
                  <a:srgbClr val="963030"/>
                </a:solidFill>
                <a:latin typeface="Arial"/>
                <a:ea typeface="Arial"/>
                <a:cs typeface="Arial"/>
                <a:sym typeface="Arial"/>
              </a:defRPr>
            </a:pPr>
            <a:r>
              <a:t>Публикације се могу сортирати по различитим критеријумима, њихов избор се може ограничити на одређени тип, верзију, годину и категорију. </a:t>
            </a:r>
            <a:endParaRPr>
              <a:solidFill>
                <a:srgbClr val="F3711E"/>
              </a:solidFill>
            </a:endParaRPr>
          </a:p>
          <a:p>
            <a:pPr algn="l" defTabSz="457200">
              <a:lnSpc>
                <a:spcPct val="120000"/>
              </a:lnSpc>
              <a:defRPr>
                <a:solidFill>
                  <a:srgbClr val="963030"/>
                </a:solidFill>
                <a:latin typeface="Arial"/>
                <a:ea typeface="Arial"/>
                <a:cs typeface="Arial"/>
                <a:sym typeface="Arial"/>
              </a:defRPr>
            </a:pPr>
            <a:endParaRPr>
              <a:solidFill>
                <a:srgbClr val="F3711E"/>
              </a:solidFill>
            </a:endParaRPr>
          </a:p>
          <a:p>
            <a:pPr algn="l" defTabSz="457200">
              <a:lnSpc>
                <a:spcPct val="120000"/>
              </a:lnSpc>
              <a:defRPr>
                <a:solidFill>
                  <a:srgbClr val="963030"/>
                </a:solidFill>
                <a:latin typeface="Arial"/>
                <a:ea typeface="Arial"/>
                <a:cs typeface="Arial"/>
                <a:sym typeface="Arial"/>
              </a:defRPr>
            </a:pPr>
            <a:r>
              <a:t>Омогућено је преузимање метаподатака за појединачне публикације и читаве листе у BibTeX и RIS формату. Преузете податке можете да увезете у цитатне менаџере (нпр. JabRef) и даље генеришете библиографије (за личне извештаје или сајт) или их цитирате у публикацијама.</a:t>
            </a:r>
          </a:p>
        </p:txBody>
      </p:sp>
      <p:sp>
        <p:nvSpPr>
          <p:cNvPr id="536" name="Аутори"/>
          <p:cNvSpPr txBox="1"/>
          <p:nvPr/>
        </p:nvSpPr>
        <p:spPr>
          <a:xfrm>
            <a:off x="14732000" y="85845"/>
            <a:ext cx="3315395"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7700">
                <a:solidFill>
                  <a:srgbClr val="963030"/>
                </a:solidFill>
                <a:latin typeface="Arial"/>
                <a:ea typeface="Arial"/>
                <a:cs typeface="Arial"/>
                <a:sym typeface="Arial"/>
              </a:defRPr>
            </a:lvl1pPr>
          </a:lstStyle>
          <a:p>
            <a:r>
              <a:t>Аутори</a:t>
            </a:r>
          </a:p>
        </p:txBody>
      </p:sp>
      <p:sp>
        <p:nvSpPr>
          <p:cNvPr id="537" name="Метаподаци у BibTeX формату могу се преузети и за потребе уноса у Базу истраживача – РИС. Нажалост, РИС за сада подржава овај вид преузимања метаподатака само за радове из часописа, док RIVeC АPP испоручује метаподатке у овом формату за све типове публик"/>
          <p:cNvSpPr txBox="1"/>
          <p:nvPr/>
        </p:nvSpPr>
        <p:spPr>
          <a:xfrm>
            <a:off x="14238675" y="2089926"/>
            <a:ext cx="9028312" cy="214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57200">
              <a:lnSpc>
                <a:spcPct val="120000"/>
              </a:lnSpc>
              <a:defRPr i="1">
                <a:solidFill>
                  <a:srgbClr val="963030"/>
                </a:solidFill>
                <a:latin typeface="Arial"/>
                <a:ea typeface="Arial"/>
                <a:cs typeface="Arial"/>
                <a:sym typeface="Arial"/>
              </a:defRPr>
            </a:lvl1pPr>
          </a:lstStyle>
          <a:p>
            <a:r>
              <a:t>Метаподаци у BibTeX формату могу се преузети и за потребе уноса у Базу истраживача – РИС. Нажалост, РИС за сада подржава овај вид преузимања метаподатака само за радове из часописа, док RIVeC АPP испоручује метаподатке у овом формату за све типове публикација.</a:t>
            </a:r>
          </a:p>
        </p:txBody>
      </p:sp>
      <p:pic>
        <p:nvPicPr>
          <p:cNvPr id="538" name="Picture 2" descr="Picture 2"/>
          <p:cNvPicPr>
            <a:picLocks noChangeAspect="1"/>
          </p:cNvPicPr>
          <p:nvPr/>
        </p:nvPicPr>
        <p:blipFill>
          <a:blip r:embed="rId2"/>
          <a:stretch>
            <a:fillRect/>
          </a:stretch>
        </p:blipFill>
        <p:spPr>
          <a:xfrm>
            <a:off x="0" y="0"/>
            <a:ext cx="14119229" cy="9480665"/>
          </a:xfrm>
          <a:prstGeom prst="rect">
            <a:avLst/>
          </a:prstGeom>
          <a:ln w="12700">
            <a:miter lim="400000"/>
          </a:ln>
        </p:spPr>
      </p:pic>
      <p:pic>
        <p:nvPicPr>
          <p:cNvPr id="539" name="Picture 4" descr="Picture 4"/>
          <p:cNvPicPr>
            <a:picLocks noChangeAspect="1"/>
          </p:cNvPicPr>
          <p:nvPr/>
        </p:nvPicPr>
        <p:blipFill>
          <a:blip r:embed="rId3"/>
          <a:stretch>
            <a:fillRect/>
          </a:stretch>
        </p:blipFill>
        <p:spPr>
          <a:xfrm>
            <a:off x="13679757" y="4996419"/>
            <a:ext cx="9587231" cy="543033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 name="Picture 3" descr="Picture 3"/>
          <p:cNvPicPr>
            <a:picLocks noChangeAspect="1"/>
          </p:cNvPicPr>
          <p:nvPr/>
        </p:nvPicPr>
        <p:blipFill>
          <a:blip r:embed="rId2"/>
          <a:stretch>
            <a:fillRect/>
          </a:stretch>
        </p:blipFill>
        <p:spPr>
          <a:xfrm>
            <a:off x="11444413" y="17685"/>
            <a:ext cx="12878159" cy="4859085"/>
          </a:xfrm>
          <a:prstGeom prst="rect">
            <a:avLst/>
          </a:prstGeom>
          <a:ln w="12700">
            <a:miter lim="400000"/>
          </a:ln>
        </p:spPr>
      </p:pic>
      <p:pic>
        <p:nvPicPr>
          <p:cNvPr id="542" name="Picture 4" descr="Picture 4"/>
          <p:cNvPicPr>
            <a:picLocks noChangeAspect="1"/>
          </p:cNvPicPr>
          <p:nvPr/>
        </p:nvPicPr>
        <p:blipFill>
          <a:blip r:embed="rId3"/>
          <a:stretch>
            <a:fillRect/>
          </a:stretch>
        </p:blipFill>
        <p:spPr>
          <a:xfrm>
            <a:off x="11353442" y="4713601"/>
            <a:ext cx="12878158" cy="2565889"/>
          </a:xfrm>
          <a:prstGeom prst="rect">
            <a:avLst/>
          </a:prstGeom>
          <a:ln w="12700">
            <a:miter lim="400000"/>
          </a:ln>
        </p:spPr>
      </p:pic>
      <p:pic>
        <p:nvPicPr>
          <p:cNvPr id="543" name="Picture 2" descr="Picture 2"/>
          <p:cNvPicPr>
            <a:picLocks noChangeAspect="1"/>
          </p:cNvPicPr>
          <p:nvPr/>
        </p:nvPicPr>
        <p:blipFill>
          <a:blip r:embed="rId4"/>
          <a:stretch>
            <a:fillRect/>
          </a:stretch>
        </p:blipFill>
        <p:spPr>
          <a:xfrm>
            <a:off x="0" y="195485"/>
            <a:ext cx="9740448" cy="6939899"/>
          </a:xfrm>
          <a:prstGeom prst="rect">
            <a:avLst/>
          </a:prstGeom>
          <a:ln w="12700">
            <a:miter lim="400000"/>
          </a:ln>
        </p:spPr>
      </p:pic>
      <p:sp>
        <p:nvSpPr>
          <p:cNvPr id="544" name="Подржано је и преузимање комплетне листе публикација, као и одређене селекције добијене применом  филтера. Изабрани списак публикација можете преузети у RIS или BibTeX формату.…"/>
          <p:cNvSpPr txBox="1"/>
          <p:nvPr/>
        </p:nvSpPr>
        <p:spPr>
          <a:xfrm>
            <a:off x="420996" y="8033878"/>
            <a:ext cx="23542008" cy="32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Arial"/>
                <a:ea typeface="Arial"/>
                <a:cs typeface="Arial"/>
                <a:sym typeface="Arial"/>
              </a:defRPr>
            </a:pPr>
            <a:r>
              <a:t>Подржано је и преузимање комплетне листе публикација, као и одређене селекције добијене применом </a:t>
            </a:r>
            <a:br/>
            <a:r>
              <a:t>филтера. Изабрани списак публикација можете преузети у RIS или BibTeX формату.</a:t>
            </a:r>
            <a:endParaRPr>
              <a:solidFill>
                <a:srgbClr val="F3711E"/>
              </a:solidFill>
            </a:endParaRPr>
          </a:p>
          <a:p>
            <a:pPr algn="l" defTabSz="914400">
              <a:defRPr sz="3600">
                <a:solidFill>
                  <a:srgbClr val="963030"/>
                </a:solidFill>
                <a:latin typeface="Arial"/>
                <a:ea typeface="Arial"/>
                <a:cs typeface="Arial"/>
                <a:sym typeface="Arial"/>
              </a:defRPr>
            </a:pPr>
            <a:endParaRPr>
              <a:solidFill>
                <a:srgbClr val="F3711E"/>
              </a:solidFill>
            </a:endParaRPr>
          </a:p>
          <a:p>
            <a:pPr algn="l" defTabSz="914400">
              <a:defRPr sz="3600">
                <a:solidFill>
                  <a:srgbClr val="963030"/>
                </a:solidFill>
                <a:latin typeface="Arial"/>
                <a:ea typeface="Arial"/>
                <a:cs typeface="Arial"/>
                <a:sym typeface="Arial"/>
              </a:defRPr>
            </a:pPr>
            <a:r>
              <a:t>Податке преузете у BibTeX формату можете, између осталог, директно да увезете у свој ORCID профил. </a:t>
            </a:r>
            <a:br/>
            <a:r>
              <a:t>На тај начин ORCID профил можете да допуните и публикацијама које се не могу преузети из Scopusa, </a:t>
            </a:r>
            <a:br/>
            <a:r>
              <a:t>CrossRef-a и сл.</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Пројекти"/>
          <p:cNvSpPr txBox="1"/>
          <p:nvPr/>
        </p:nvSpPr>
        <p:spPr>
          <a:xfrm>
            <a:off x="17170085" y="1000245"/>
            <a:ext cx="4098957"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7700">
                <a:solidFill>
                  <a:srgbClr val="963030"/>
                </a:solidFill>
                <a:latin typeface="Arial"/>
                <a:ea typeface="Arial"/>
                <a:cs typeface="Arial"/>
                <a:sym typeface="Arial"/>
              </a:defRPr>
            </a:lvl1pPr>
          </a:lstStyle>
          <a:p>
            <a:r>
              <a:t>Пројекти</a:t>
            </a:r>
          </a:p>
        </p:txBody>
      </p:sp>
      <p:sp>
        <p:nvSpPr>
          <p:cNvPr id="547" name="Преглед пројеката и публикација  које су њихов резултат.…"/>
          <p:cNvSpPr txBox="1"/>
          <p:nvPr/>
        </p:nvSpPr>
        <p:spPr>
          <a:xfrm>
            <a:off x="14588430" y="4084178"/>
            <a:ext cx="9262271" cy="5954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3600">
                <a:solidFill>
                  <a:srgbClr val="963030"/>
                </a:solidFill>
                <a:latin typeface="Arial"/>
                <a:ea typeface="Arial"/>
                <a:cs typeface="Arial"/>
                <a:sym typeface="Arial"/>
              </a:defRPr>
            </a:pPr>
            <a:r>
              <a:t>Преглед пројеката и публикација  које су њихов резултат.</a:t>
            </a:r>
            <a:endParaRPr>
              <a:solidFill>
                <a:srgbClr val="F3711E"/>
              </a:solidFill>
            </a:endParaRPr>
          </a:p>
          <a:p>
            <a:pPr algn="l" defTabSz="914400">
              <a:defRPr sz="3600">
                <a:solidFill>
                  <a:srgbClr val="963030"/>
                </a:solidFill>
                <a:latin typeface="Arial"/>
                <a:ea typeface="Arial"/>
                <a:cs typeface="Arial"/>
                <a:sym typeface="Arial"/>
              </a:defRPr>
            </a:pPr>
            <a:endParaRPr>
              <a:solidFill>
                <a:srgbClr val="F3711E"/>
              </a:solidFill>
            </a:endParaRPr>
          </a:p>
          <a:p>
            <a:pPr algn="l" defTabSz="914400">
              <a:defRPr sz="3600">
                <a:solidFill>
                  <a:srgbClr val="963030"/>
                </a:solidFill>
                <a:latin typeface="Arial"/>
                <a:ea typeface="Arial"/>
                <a:cs typeface="Arial"/>
                <a:sym typeface="Arial"/>
              </a:defRPr>
            </a:pPr>
            <a:r>
              <a:t>На листама се приказује </a:t>
            </a:r>
            <a:br/>
            <a:r>
              <a:t>само оно што је унесено у репозиторијум!</a:t>
            </a:r>
            <a:endParaRPr>
              <a:solidFill>
                <a:srgbClr val="F3711E"/>
              </a:solidFill>
            </a:endParaRPr>
          </a:p>
          <a:p>
            <a:pPr algn="l" defTabSz="914400">
              <a:defRPr sz="3600">
                <a:solidFill>
                  <a:srgbClr val="963030"/>
                </a:solidFill>
                <a:latin typeface="Arial"/>
                <a:ea typeface="Arial"/>
                <a:cs typeface="Arial"/>
                <a:sym typeface="Arial"/>
              </a:defRPr>
            </a:pPr>
            <a:endParaRPr>
              <a:solidFill>
                <a:srgbClr val="F3711E"/>
              </a:solidFill>
            </a:endParaRPr>
          </a:p>
          <a:p>
            <a:pPr algn="l" defTabSz="914400">
              <a:defRPr sz="3600">
                <a:solidFill>
                  <a:srgbClr val="963030"/>
                </a:solidFill>
                <a:latin typeface="Arial"/>
                <a:ea typeface="Arial"/>
                <a:cs typeface="Arial"/>
                <a:sym typeface="Arial"/>
              </a:defRPr>
            </a:pPr>
            <a:r>
              <a:t>Ако приликом депоновања публикације није унесен податак о пројекту, публикација се неће појавити на одговарајућем списку!</a:t>
            </a:r>
            <a:endParaRPr>
              <a:solidFill>
                <a:srgbClr val="F3711E"/>
              </a:solidFill>
            </a:endParaRPr>
          </a:p>
        </p:txBody>
      </p:sp>
      <p:pic>
        <p:nvPicPr>
          <p:cNvPr id="548" name="Picture 2" descr="Picture 2"/>
          <p:cNvPicPr>
            <a:picLocks noChangeAspect="1"/>
          </p:cNvPicPr>
          <p:nvPr/>
        </p:nvPicPr>
        <p:blipFill>
          <a:blip r:embed="rId2"/>
          <a:stretch>
            <a:fillRect/>
          </a:stretch>
        </p:blipFill>
        <p:spPr>
          <a:xfrm>
            <a:off x="0" y="591014"/>
            <a:ext cx="14407679" cy="12533972"/>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 name="Picture 2" descr="Picture 2"/>
          <p:cNvPicPr>
            <a:picLocks noChangeAspect="1"/>
          </p:cNvPicPr>
          <p:nvPr/>
        </p:nvPicPr>
        <p:blipFill>
          <a:blip r:embed="rId2"/>
          <a:stretch>
            <a:fillRect/>
          </a:stretch>
        </p:blipFill>
        <p:spPr>
          <a:xfrm>
            <a:off x="0" y="0"/>
            <a:ext cx="13403767" cy="11025679"/>
          </a:xfrm>
          <a:prstGeom prst="rect">
            <a:avLst/>
          </a:prstGeom>
          <a:ln w="12700">
            <a:miter lim="400000"/>
          </a:ln>
        </p:spPr>
      </p:pic>
      <p:pic>
        <p:nvPicPr>
          <p:cNvPr id="551" name="Picture 4" descr="Picture 4"/>
          <p:cNvPicPr>
            <a:picLocks noChangeAspect="1"/>
          </p:cNvPicPr>
          <p:nvPr/>
        </p:nvPicPr>
        <p:blipFill>
          <a:blip r:embed="rId3"/>
          <a:stretch>
            <a:fillRect/>
          </a:stretch>
        </p:blipFill>
        <p:spPr>
          <a:xfrm>
            <a:off x="13395193" y="3679902"/>
            <a:ext cx="10988807" cy="9567747"/>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Picture 4" descr="Picture 4"/>
          <p:cNvPicPr>
            <a:picLocks noChangeAspect="1"/>
          </p:cNvPicPr>
          <p:nvPr/>
        </p:nvPicPr>
        <p:blipFill>
          <a:blip r:embed="rId2"/>
          <a:stretch>
            <a:fillRect/>
          </a:stretch>
        </p:blipFill>
        <p:spPr>
          <a:xfrm>
            <a:off x="14875792" y="1545379"/>
            <a:ext cx="8764793" cy="9187054"/>
          </a:xfrm>
          <a:prstGeom prst="rect">
            <a:avLst/>
          </a:prstGeom>
          <a:ln w="12700">
            <a:miter lim="400000"/>
          </a:ln>
        </p:spPr>
      </p:pic>
      <p:sp>
        <p:nvSpPr>
          <p:cNvPr id="554" name="Публикације"/>
          <p:cNvSpPr txBox="1"/>
          <p:nvPr/>
        </p:nvSpPr>
        <p:spPr>
          <a:xfrm>
            <a:off x="16789399" y="162045"/>
            <a:ext cx="5810760"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7700">
                <a:solidFill>
                  <a:srgbClr val="963030"/>
                </a:solidFill>
                <a:latin typeface="Arial"/>
                <a:ea typeface="Arial"/>
                <a:cs typeface="Arial"/>
                <a:sym typeface="Arial"/>
              </a:defRPr>
            </a:lvl1pPr>
          </a:lstStyle>
          <a:p>
            <a:r>
              <a:t>Публикације</a:t>
            </a:r>
          </a:p>
        </p:txBody>
      </p:sp>
      <p:sp>
        <p:nvSpPr>
          <p:cNvPr id="555" name="TextBox 4"/>
          <p:cNvSpPr txBox="1"/>
          <p:nvPr/>
        </p:nvSpPr>
        <p:spPr>
          <a:xfrm>
            <a:off x="555430" y="10708879"/>
            <a:ext cx="23655230"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sz="3600" b="1">
                <a:solidFill>
                  <a:srgbClr val="963030"/>
                </a:solidFill>
                <a:latin typeface="Arial"/>
                <a:ea typeface="Arial"/>
                <a:cs typeface="Arial"/>
                <a:sym typeface="Arial"/>
              </a:defRPr>
            </a:pPr>
            <a:r>
              <a:rPr dirty="0" err="1"/>
              <a:t>Софтверска</a:t>
            </a:r>
            <a:r>
              <a:rPr dirty="0"/>
              <a:t> </a:t>
            </a:r>
            <a:r>
              <a:rPr dirty="0" err="1"/>
              <a:t>платформа</a:t>
            </a:r>
            <a:r>
              <a:rPr dirty="0"/>
              <a:t> </a:t>
            </a:r>
            <a:r>
              <a:rPr dirty="0" err="1"/>
              <a:t>је</a:t>
            </a:r>
            <a:r>
              <a:rPr dirty="0"/>
              <a:t> </a:t>
            </a:r>
            <a:r>
              <a:rPr dirty="0" err="1"/>
              <a:t>повезана</a:t>
            </a:r>
            <a:r>
              <a:rPr dirty="0"/>
              <a:t> </a:t>
            </a:r>
            <a:r>
              <a:rPr dirty="0" err="1"/>
              <a:t>са</a:t>
            </a:r>
            <a:r>
              <a:rPr dirty="0"/>
              <a:t> </a:t>
            </a:r>
            <a:r>
              <a:rPr dirty="0" err="1"/>
              <a:t>сервисом</a:t>
            </a:r>
            <a:r>
              <a:rPr dirty="0"/>
              <a:t> </a:t>
            </a:r>
            <a:r>
              <a:rPr i="1" dirty="0"/>
              <a:t>Altmetric.com</a:t>
            </a:r>
            <a:r>
              <a:rPr dirty="0"/>
              <a:t>. </a:t>
            </a:r>
            <a:br>
              <a:rPr dirty="0"/>
            </a:br>
            <a:r>
              <a:rPr dirty="0" err="1"/>
              <a:t>Захваљујући</a:t>
            </a:r>
            <a:r>
              <a:rPr dirty="0"/>
              <a:t> </a:t>
            </a:r>
            <a:r>
              <a:rPr dirty="0" err="1"/>
              <a:t>томе</a:t>
            </a:r>
            <a:r>
              <a:rPr dirty="0"/>
              <a:t>, </a:t>
            </a:r>
            <a:r>
              <a:rPr dirty="0" err="1"/>
              <a:t>поред</a:t>
            </a:r>
            <a:r>
              <a:rPr dirty="0"/>
              <a:t>  DOI </a:t>
            </a:r>
            <a:r>
              <a:rPr dirty="0" err="1"/>
              <a:t>ознаке</a:t>
            </a:r>
            <a:r>
              <a:rPr dirty="0"/>
              <a:t> </a:t>
            </a:r>
            <a:r>
              <a:rPr dirty="0" err="1"/>
              <a:t>сваког</a:t>
            </a:r>
            <a:r>
              <a:rPr dirty="0"/>
              <a:t> </a:t>
            </a:r>
            <a:r>
              <a:rPr dirty="0" err="1"/>
              <a:t>чланка</a:t>
            </a:r>
            <a:r>
              <a:rPr dirty="0"/>
              <a:t>  у </a:t>
            </a:r>
            <a:r>
              <a:rPr lang="sr-Cyrl-RS" dirty="0"/>
              <a:t>репозиторијуму</a:t>
            </a:r>
            <a:r>
              <a:rPr dirty="0"/>
              <a:t> </a:t>
            </a:r>
            <a:r>
              <a:rPr dirty="0" err="1"/>
              <a:t>за</a:t>
            </a:r>
            <a:r>
              <a:rPr dirty="0"/>
              <a:t> </a:t>
            </a:r>
            <a:r>
              <a:rPr dirty="0" err="1"/>
              <a:t>који</a:t>
            </a:r>
            <a:r>
              <a:rPr dirty="0"/>
              <a:t> </a:t>
            </a:r>
            <a:r>
              <a:rPr dirty="0" err="1"/>
              <a:t>постоје</a:t>
            </a:r>
            <a:r>
              <a:rPr dirty="0"/>
              <a:t> </a:t>
            </a:r>
            <a:r>
              <a:rPr i="1" dirty="0" err="1"/>
              <a:t>Altmetric</a:t>
            </a:r>
            <a:r>
              <a:rPr dirty="0"/>
              <a:t> </a:t>
            </a:r>
            <a:r>
              <a:rPr dirty="0" err="1"/>
              <a:t>подаци</a:t>
            </a:r>
            <a:r>
              <a:rPr dirty="0"/>
              <a:t> </a:t>
            </a:r>
            <a:r>
              <a:rPr dirty="0" err="1"/>
              <a:t>стоји</a:t>
            </a:r>
            <a:r>
              <a:rPr dirty="0"/>
              <a:t> </a:t>
            </a:r>
            <a:r>
              <a:rPr dirty="0" err="1"/>
              <a:t>одговарајући</a:t>
            </a:r>
            <a:r>
              <a:rPr dirty="0"/>
              <a:t> </a:t>
            </a:r>
            <a:r>
              <a:rPr dirty="0" err="1"/>
              <a:t>графички</a:t>
            </a:r>
            <a:r>
              <a:rPr dirty="0"/>
              <a:t> </a:t>
            </a:r>
            <a:r>
              <a:rPr dirty="0" err="1"/>
              <a:t>приказ</a:t>
            </a:r>
            <a:r>
              <a:rPr dirty="0"/>
              <a:t>, </a:t>
            </a:r>
            <a:r>
              <a:rPr dirty="0" err="1"/>
              <a:t>док</a:t>
            </a:r>
            <a:r>
              <a:rPr dirty="0"/>
              <a:t> </a:t>
            </a:r>
            <a:r>
              <a:rPr dirty="0" err="1"/>
              <a:t>апликација</a:t>
            </a:r>
            <a:r>
              <a:rPr dirty="0"/>
              <a:t> </a:t>
            </a:r>
            <a:r>
              <a:rPr i="1" dirty="0" err="1"/>
              <a:t>Публикације</a:t>
            </a:r>
            <a:r>
              <a:rPr i="1" dirty="0"/>
              <a:t> </a:t>
            </a:r>
            <a:r>
              <a:rPr dirty="0"/>
              <a:t> </a:t>
            </a:r>
            <a:r>
              <a:rPr dirty="0" err="1"/>
              <a:t>даје</a:t>
            </a:r>
            <a:r>
              <a:rPr dirty="0"/>
              <a:t> </a:t>
            </a:r>
            <a:r>
              <a:rPr dirty="0" err="1"/>
              <a:t>листу</a:t>
            </a:r>
            <a:r>
              <a:rPr dirty="0"/>
              <a:t> </a:t>
            </a:r>
            <a:r>
              <a:rPr dirty="0" err="1"/>
              <a:t>таквих</a:t>
            </a:r>
            <a:r>
              <a:rPr dirty="0"/>
              <a:t> </a:t>
            </a:r>
            <a:r>
              <a:rPr dirty="0" err="1"/>
              <a:t>чланака</a:t>
            </a:r>
            <a:r>
              <a:rPr dirty="0"/>
              <a:t> </a:t>
            </a:r>
            <a:r>
              <a:rPr dirty="0" err="1"/>
              <a:t>на</a:t>
            </a:r>
            <a:r>
              <a:rPr dirty="0"/>
              <a:t> </a:t>
            </a:r>
            <a:r>
              <a:rPr dirty="0" err="1"/>
              <a:t>једном</a:t>
            </a:r>
            <a:r>
              <a:rPr dirty="0"/>
              <a:t> </a:t>
            </a:r>
            <a:r>
              <a:rPr dirty="0" err="1"/>
              <a:t>месту</a:t>
            </a:r>
            <a:r>
              <a:rPr dirty="0"/>
              <a:t>. </a:t>
            </a:r>
            <a:endParaRPr dirty="0">
              <a:solidFill>
                <a:srgbClr val="F3711E"/>
              </a:solidFill>
            </a:endParaRPr>
          </a:p>
        </p:txBody>
      </p:sp>
      <p:sp>
        <p:nvSpPr>
          <p:cNvPr id="556" name="Group"/>
          <p:cNvSpPr/>
          <p:nvPr/>
        </p:nvSpPr>
        <p:spPr>
          <a:xfrm>
            <a:off x="20108642" y="7310759"/>
            <a:ext cx="1711436" cy="849268"/>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57" name="Picture 2" descr="Picture 2"/>
          <p:cNvPicPr>
            <a:picLocks noChangeAspect="1"/>
          </p:cNvPicPr>
          <p:nvPr/>
        </p:nvPicPr>
        <p:blipFill>
          <a:blip r:embed="rId3"/>
          <a:stretch>
            <a:fillRect/>
          </a:stretch>
        </p:blipFill>
        <p:spPr>
          <a:xfrm>
            <a:off x="0" y="0"/>
            <a:ext cx="12192000" cy="10613788"/>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Picture 4" descr="Picture 4"/>
          <p:cNvPicPr>
            <a:picLocks noChangeAspect="1"/>
          </p:cNvPicPr>
          <p:nvPr/>
        </p:nvPicPr>
        <p:blipFill>
          <a:blip r:embed="rId2"/>
          <a:stretch>
            <a:fillRect/>
          </a:stretch>
        </p:blipFill>
        <p:spPr>
          <a:xfrm>
            <a:off x="14451981" y="1607367"/>
            <a:ext cx="9932021" cy="9636345"/>
          </a:xfrm>
          <a:prstGeom prst="rect">
            <a:avLst/>
          </a:prstGeom>
          <a:ln w="12700">
            <a:miter lim="400000"/>
          </a:ln>
        </p:spPr>
      </p:pic>
      <p:sp>
        <p:nvSpPr>
          <p:cNvPr id="560" name="TextBox 4"/>
          <p:cNvSpPr txBox="1"/>
          <p:nvPr/>
        </p:nvSpPr>
        <p:spPr>
          <a:xfrm>
            <a:off x="124202" y="11259295"/>
            <a:ext cx="24135598" cy="23083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defRPr sz="3600" b="1">
                <a:solidFill>
                  <a:srgbClr val="963030"/>
                </a:solidFill>
                <a:latin typeface="Arial"/>
                <a:ea typeface="Arial"/>
                <a:cs typeface="Arial"/>
                <a:sym typeface="Arial"/>
              </a:defRPr>
            </a:pPr>
            <a:r>
              <a:rPr dirty="0" err="1"/>
              <a:t>Софтверска</a:t>
            </a:r>
            <a:r>
              <a:rPr dirty="0"/>
              <a:t> </a:t>
            </a:r>
            <a:r>
              <a:rPr dirty="0" err="1"/>
              <a:t>платформа</a:t>
            </a:r>
            <a:r>
              <a:rPr dirty="0"/>
              <a:t> </a:t>
            </a:r>
            <a:r>
              <a:rPr dirty="0" err="1"/>
              <a:t>је</a:t>
            </a:r>
            <a:r>
              <a:rPr dirty="0"/>
              <a:t> </a:t>
            </a:r>
            <a:r>
              <a:rPr dirty="0" err="1"/>
              <a:t>повезана</a:t>
            </a:r>
            <a:r>
              <a:rPr dirty="0"/>
              <a:t> </a:t>
            </a:r>
            <a:r>
              <a:rPr dirty="0" err="1"/>
              <a:t>са</a:t>
            </a:r>
            <a:r>
              <a:rPr dirty="0"/>
              <a:t> </a:t>
            </a:r>
            <a:r>
              <a:rPr dirty="0" err="1"/>
              <a:t>цитатном</a:t>
            </a:r>
            <a:r>
              <a:rPr dirty="0"/>
              <a:t> </a:t>
            </a:r>
            <a:r>
              <a:rPr dirty="0" err="1"/>
              <a:t>базом</a:t>
            </a:r>
            <a:r>
              <a:rPr dirty="0"/>
              <a:t> </a:t>
            </a:r>
            <a:r>
              <a:rPr dirty="0" err="1"/>
              <a:t>података</a:t>
            </a:r>
            <a:r>
              <a:rPr dirty="0"/>
              <a:t> </a:t>
            </a:r>
            <a:r>
              <a:rPr i="1" dirty="0"/>
              <a:t>Dimensions</a:t>
            </a:r>
            <a:r>
              <a:rPr dirty="0"/>
              <a:t>. </a:t>
            </a:r>
            <a:r>
              <a:rPr dirty="0" err="1"/>
              <a:t>Захваљујући</a:t>
            </a:r>
            <a:r>
              <a:rPr dirty="0"/>
              <a:t> </a:t>
            </a:r>
            <a:r>
              <a:rPr dirty="0" err="1"/>
              <a:t>томе</a:t>
            </a:r>
            <a:r>
              <a:rPr dirty="0"/>
              <a:t>, </a:t>
            </a:r>
            <a:r>
              <a:rPr dirty="0" err="1"/>
              <a:t>поред</a:t>
            </a:r>
            <a:r>
              <a:rPr dirty="0"/>
              <a:t>  DOI </a:t>
            </a:r>
            <a:r>
              <a:rPr dirty="0" err="1"/>
              <a:t>ознаке</a:t>
            </a:r>
            <a:r>
              <a:rPr dirty="0"/>
              <a:t> </a:t>
            </a:r>
            <a:r>
              <a:rPr dirty="0" err="1"/>
              <a:t>сваког</a:t>
            </a:r>
            <a:r>
              <a:rPr dirty="0"/>
              <a:t> </a:t>
            </a:r>
            <a:r>
              <a:rPr dirty="0" err="1"/>
              <a:t>чланка</a:t>
            </a:r>
            <a:r>
              <a:rPr dirty="0"/>
              <a:t>  у </a:t>
            </a:r>
            <a:r>
              <a:rPr lang="sr-Cyrl-RS" dirty="0"/>
              <a:t>репозиторијуму</a:t>
            </a:r>
            <a:r>
              <a:rPr dirty="0"/>
              <a:t> </a:t>
            </a:r>
            <a:r>
              <a:rPr dirty="0" err="1"/>
              <a:t>који</a:t>
            </a:r>
            <a:r>
              <a:rPr dirty="0"/>
              <a:t> </a:t>
            </a:r>
            <a:r>
              <a:rPr dirty="0" err="1"/>
              <a:t>је</a:t>
            </a:r>
            <a:r>
              <a:rPr dirty="0"/>
              <a:t> </a:t>
            </a:r>
            <a:r>
              <a:rPr dirty="0" err="1"/>
              <a:t>цитиран</a:t>
            </a:r>
            <a:r>
              <a:rPr dirty="0"/>
              <a:t> у </a:t>
            </a:r>
            <a:r>
              <a:rPr dirty="0" err="1"/>
              <a:t>радовима</a:t>
            </a:r>
            <a:r>
              <a:rPr dirty="0"/>
              <a:t> </a:t>
            </a:r>
            <a:r>
              <a:rPr dirty="0" err="1"/>
              <a:t>индексираним</a:t>
            </a:r>
            <a:r>
              <a:rPr dirty="0"/>
              <a:t> у </a:t>
            </a:r>
            <a:r>
              <a:rPr i="1" dirty="0"/>
              <a:t>Dimensions</a:t>
            </a:r>
            <a:r>
              <a:rPr dirty="0"/>
              <a:t> </a:t>
            </a:r>
            <a:r>
              <a:rPr dirty="0" err="1"/>
              <a:t>стоји</a:t>
            </a:r>
            <a:r>
              <a:rPr dirty="0"/>
              <a:t> </a:t>
            </a:r>
            <a:r>
              <a:rPr dirty="0" err="1"/>
              <a:t>одговарајући</a:t>
            </a:r>
            <a:r>
              <a:rPr dirty="0"/>
              <a:t> </a:t>
            </a:r>
            <a:r>
              <a:rPr dirty="0" err="1"/>
              <a:t>графички</a:t>
            </a:r>
            <a:r>
              <a:rPr dirty="0"/>
              <a:t> </a:t>
            </a:r>
            <a:r>
              <a:rPr dirty="0" err="1"/>
              <a:t>приказ</a:t>
            </a:r>
            <a:r>
              <a:rPr dirty="0"/>
              <a:t>, </a:t>
            </a:r>
            <a:r>
              <a:rPr dirty="0" err="1"/>
              <a:t>док</a:t>
            </a:r>
            <a:r>
              <a:rPr dirty="0"/>
              <a:t> </a:t>
            </a:r>
            <a:r>
              <a:rPr dirty="0" err="1"/>
              <a:t>апликација</a:t>
            </a:r>
            <a:r>
              <a:rPr dirty="0"/>
              <a:t> </a:t>
            </a:r>
            <a:r>
              <a:rPr i="1" dirty="0" err="1"/>
              <a:t>Публикације</a:t>
            </a:r>
            <a:r>
              <a:rPr i="1" dirty="0"/>
              <a:t> </a:t>
            </a:r>
            <a:r>
              <a:rPr dirty="0"/>
              <a:t> </a:t>
            </a:r>
            <a:r>
              <a:rPr dirty="0" err="1"/>
              <a:t>даје</a:t>
            </a:r>
            <a:r>
              <a:rPr dirty="0"/>
              <a:t> </a:t>
            </a:r>
            <a:r>
              <a:rPr dirty="0" err="1"/>
              <a:t>листу</a:t>
            </a:r>
            <a:r>
              <a:rPr dirty="0"/>
              <a:t> </a:t>
            </a:r>
            <a:r>
              <a:rPr dirty="0" err="1"/>
              <a:t>таквих</a:t>
            </a:r>
            <a:r>
              <a:rPr dirty="0"/>
              <a:t> </a:t>
            </a:r>
            <a:r>
              <a:rPr dirty="0" err="1"/>
              <a:t>чланака</a:t>
            </a:r>
            <a:r>
              <a:rPr dirty="0"/>
              <a:t> </a:t>
            </a:r>
            <a:r>
              <a:rPr dirty="0" err="1"/>
              <a:t>на</a:t>
            </a:r>
            <a:r>
              <a:rPr dirty="0"/>
              <a:t> </a:t>
            </a:r>
            <a:r>
              <a:rPr dirty="0" err="1"/>
              <a:t>једном</a:t>
            </a:r>
            <a:r>
              <a:rPr dirty="0"/>
              <a:t> </a:t>
            </a:r>
            <a:r>
              <a:rPr dirty="0" err="1"/>
              <a:t>месту</a:t>
            </a:r>
            <a:r>
              <a:rPr dirty="0"/>
              <a:t>. </a:t>
            </a:r>
            <a:endParaRPr dirty="0">
              <a:solidFill>
                <a:srgbClr val="F3711E"/>
              </a:solidFill>
            </a:endParaRPr>
          </a:p>
        </p:txBody>
      </p:sp>
      <p:sp>
        <p:nvSpPr>
          <p:cNvPr id="561" name="Публикације"/>
          <p:cNvSpPr txBox="1"/>
          <p:nvPr/>
        </p:nvSpPr>
        <p:spPr>
          <a:xfrm>
            <a:off x="16789399" y="162045"/>
            <a:ext cx="5810760"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7700">
                <a:solidFill>
                  <a:srgbClr val="963030"/>
                </a:solidFill>
                <a:latin typeface="Arial"/>
                <a:ea typeface="Arial"/>
                <a:cs typeface="Arial"/>
                <a:sym typeface="Arial"/>
              </a:defRPr>
            </a:lvl1pPr>
          </a:lstStyle>
          <a:p>
            <a:r>
              <a:t>Публикације</a:t>
            </a:r>
          </a:p>
        </p:txBody>
      </p:sp>
      <p:sp>
        <p:nvSpPr>
          <p:cNvPr id="562" name="Arrow"/>
          <p:cNvSpPr/>
          <p:nvPr/>
        </p:nvSpPr>
        <p:spPr>
          <a:xfrm rot="10800000" flipH="1">
            <a:off x="21269608" y="6858000"/>
            <a:ext cx="1101439" cy="849267"/>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63" name="Picture 2" descr="Picture 2"/>
          <p:cNvPicPr>
            <a:picLocks noChangeAspect="1"/>
          </p:cNvPicPr>
          <p:nvPr/>
        </p:nvPicPr>
        <p:blipFill>
          <a:blip r:embed="rId3"/>
          <a:stretch>
            <a:fillRect/>
          </a:stretch>
        </p:blipFill>
        <p:spPr>
          <a:xfrm>
            <a:off x="-2" y="0"/>
            <a:ext cx="11731085" cy="9818156"/>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Rectangle"/>
          <p:cNvSpPr/>
          <p:nvPr/>
        </p:nvSpPr>
        <p:spPr>
          <a:xfrm>
            <a:off x="0" y="10425358"/>
            <a:ext cx="24384000" cy="3290642"/>
          </a:xfrm>
          <a:prstGeom prst="rect">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66" name="Интеграција и дисеминација"/>
          <p:cNvSpPr txBox="1"/>
          <p:nvPr/>
        </p:nvSpPr>
        <p:spPr>
          <a:xfrm>
            <a:off x="4220433" y="6293320"/>
            <a:ext cx="15088267" cy="1199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spcBef>
                <a:spcPts val="800"/>
              </a:spcBef>
              <a:defRPr sz="7700" b="1">
                <a:solidFill>
                  <a:srgbClr val="963030"/>
                </a:solidFill>
                <a:latin typeface="Arial"/>
                <a:ea typeface="Arial"/>
                <a:cs typeface="Arial"/>
                <a:sym typeface="Arial"/>
              </a:defRPr>
            </a:lvl1pPr>
          </a:lstStyle>
          <a:p>
            <a:r>
              <a:t>Интеграција и дисеминација</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Picture 2" descr="Picture 2"/>
          <p:cNvPicPr>
            <a:picLocks noChangeAspect="1"/>
          </p:cNvPicPr>
          <p:nvPr/>
        </p:nvPicPr>
        <p:blipFill>
          <a:blip r:embed="rId3"/>
          <a:stretch>
            <a:fillRect/>
          </a:stretch>
        </p:blipFill>
        <p:spPr>
          <a:xfrm>
            <a:off x="0" y="1215947"/>
            <a:ext cx="11668608" cy="9132952"/>
          </a:xfrm>
          <a:prstGeom prst="rect">
            <a:avLst/>
          </a:prstGeom>
          <a:ln w="12700">
            <a:miter lim="400000"/>
          </a:ln>
        </p:spPr>
      </p:pic>
      <p:sp>
        <p:nvSpPr>
          <p:cNvPr id="569" name="На страници https://repowiki.rcub.bg.ac.rs/index.php/Repositories можете наћи списак свих репозиторијума које одржава РЦУБ. У крајњој десној колони поред сваког репозиторијума стоји информација (линкована) о томе где је дати репозиторијум видљив. Кликом "/>
          <p:cNvSpPr txBox="1"/>
          <p:nvPr/>
        </p:nvSpPr>
        <p:spPr>
          <a:xfrm>
            <a:off x="12215713" y="2291524"/>
            <a:ext cx="10771288" cy="9132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50000"/>
              </a:lnSpc>
              <a:defRPr sz="3500">
                <a:solidFill>
                  <a:srgbClr val="963030"/>
                </a:solidFill>
              </a:defRPr>
            </a:pPr>
            <a:r>
              <a:rPr dirty="0" err="1"/>
              <a:t>На</a:t>
            </a:r>
            <a:r>
              <a:rPr dirty="0"/>
              <a:t> </a:t>
            </a:r>
            <a:r>
              <a:rPr dirty="0" err="1"/>
              <a:t>страници</a:t>
            </a:r>
            <a:r>
              <a:rPr dirty="0"/>
              <a:t> </a:t>
            </a:r>
            <a:r>
              <a:rPr dirty="0" err="1"/>
              <a:t>можете</a:t>
            </a:r>
            <a:r>
              <a:rPr dirty="0"/>
              <a:t> </a:t>
            </a:r>
            <a:r>
              <a:rPr dirty="0" err="1"/>
              <a:t>наћи</a:t>
            </a:r>
            <a:r>
              <a:rPr dirty="0"/>
              <a:t> </a:t>
            </a:r>
            <a:r>
              <a:rPr dirty="0" err="1"/>
              <a:t>списак</a:t>
            </a:r>
            <a:r>
              <a:rPr dirty="0"/>
              <a:t> </a:t>
            </a:r>
            <a:r>
              <a:rPr dirty="0" err="1"/>
              <a:t>свих</a:t>
            </a:r>
            <a:r>
              <a:rPr dirty="0"/>
              <a:t> </a:t>
            </a:r>
            <a:r>
              <a:rPr dirty="0" err="1"/>
              <a:t>репозиторијума</a:t>
            </a:r>
            <a:r>
              <a:rPr dirty="0"/>
              <a:t> </a:t>
            </a:r>
            <a:r>
              <a:rPr dirty="0" err="1"/>
              <a:t>које</a:t>
            </a:r>
            <a:r>
              <a:rPr dirty="0"/>
              <a:t> </a:t>
            </a:r>
            <a:r>
              <a:rPr dirty="0" err="1"/>
              <a:t>одржава</a:t>
            </a:r>
            <a:r>
              <a:rPr dirty="0"/>
              <a:t> РЦУБ. У </a:t>
            </a:r>
            <a:r>
              <a:rPr dirty="0" err="1"/>
              <a:t>крајњој</a:t>
            </a:r>
            <a:r>
              <a:rPr dirty="0"/>
              <a:t> </a:t>
            </a:r>
            <a:r>
              <a:rPr dirty="0" err="1"/>
              <a:t>десној</a:t>
            </a:r>
            <a:r>
              <a:rPr dirty="0"/>
              <a:t> </a:t>
            </a:r>
            <a:r>
              <a:rPr dirty="0" err="1"/>
              <a:t>колони</a:t>
            </a:r>
            <a:r>
              <a:rPr dirty="0"/>
              <a:t> </a:t>
            </a:r>
            <a:r>
              <a:rPr dirty="0" err="1"/>
              <a:t>поред</a:t>
            </a:r>
            <a:r>
              <a:rPr dirty="0"/>
              <a:t> </a:t>
            </a:r>
            <a:r>
              <a:rPr dirty="0" err="1"/>
              <a:t>сваког</a:t>
            </a:r>
            <a:r>
              <a:rPr dirty="0"/>
              <a:t> </a:t>
            </a:r>
            <a:r>
              <a:rPr dirty="0" err="1"/>
              <a:t>репозиторијума</a:t>
            </a:r>
            <a:r>
              <a:rPr dirty="0"/>
              <a:t> </a:t>
            </a:r>
            <a:r>
              <a:rPr dirty="0" err="1"/>
              <a:t>стоји</a:t>
            </a:r>
            <a:r>
              <a:rPr dirty="0"/>
              <a:t> </a:t>
            </a:r>
            <a:r>
              <a:rPr dirty="0" err="1"/>
              <a:t>информација</a:t>
            </a:r>
            <a:r>
              <a:rPr dirty="0"/>
              <a:t> (</a:t>
            </a:r>
            <a:r>
              <a:rPr dirty="0" err="1"/>
              <a:t>линкована</a:t>
            </a:r>
            <a:r>
              <a:rPr dirty="0"/>
              <a:t>) о </a:t>
            </a:r>
            <a:r>
              <a:rPr dirty="0" err="1"/>
              <a:t>томе</a:t>
            </a:r>
            <a:r>
              <a:rPr dirty="0"/>
              <a:t> </a:t>
            </a:r>
            <a:r>
              <a:rPr dirty="0" err="1"/>
              <a:t>где</a:t>
            </a:r>
            <a:r>
              <a:rPr dirty="0"/>
              <a:t> </a:t>
            </a:r>
            <a:r>
              <a:rPr dirty="0" err="1"/>
              <a:t>је</a:t>
            </a:r>
            <a:r>
              <a:rPr dirty="0"/>
              <a:t> </a:t>
            </a:r>
            <a:r>
              <a:rPr dirty="0" err="1"/>
              <a:t>дати</a:t>
            </a:r>
            <a:r>
              <a:rPr dirty="0"/>
              <a:t> </a:t>
            </a:r>
            <a:r>
              <a:rPr dirty="0" err="1"/>
              <a:t>репозиторијум</a:t>
            </a:r>
            <a:r>
              <a:rPr dirty="0"/>
              <a:t> </a:t>
            </a:r>
            <a:r>
              <a:rPr dirty="0" err="1"/>
              <a:t>видљив</a:t>
            </a:r>
            <a:r>
              <a:rPr dirty="0"/>
              <a:t>. </a:t>
            </a:r>
            <a:r>
              <a:rPr dirty="0" err="1"/>
              <a:t>Кликом</a:t>
            </a:r>
            <a:r>
              <a:rPr dirty="0"/>
              <a:t> </a:t>
            </a:r>
            <a:r>
              <a:rPr dirty="0" err="1"/>
              <a:t>на</a:t>
            </a:r>
            <a:r>
              <a:rPr dirty="0"/>
              <a:t> </a:t>
            </a:r>
            <a:r>
              <a:rPr dirty="0" err="1"/>
              <a:t>неки</a:t>
            </a:r>
            <a:r>
              <a:rPr dirty="0"/>
              <a:t> </a:t>
            </a:r>
            <a:r>
              <a:rPr dirty="0" err="1"/>
              <a:t>од</a:t>
            </a:r>
            <a:r>
              <a:rPr dirty="0"/>
              <a:t> </a:t>
            </a:r>
            <a:r>
              <a:rPr dirty="0" err="1"/>
              <a:t>линкова</a:t>
            </a:r>
            <a:r>
              <a:rPr dirty="0"/>
              <a:t> </a:t>
            </a:r>
            <a:r>
              <a:rPr dirty="0" err="1"/>
              <a:t>отвара</a:t>
            </a:r>
            <a:r>
              <a:rPr dirty="0"/>
              <a:t> </a:t>
            </a:r>
            <a:r>
              <a:rPr dirty="0" err="1"/>
              <a:t>се</a:t>
            </a:r>
            <a:r>
              <a:rPr dirty="0"/>
              <a:t> </a:t>
            </a:r>
            <a:r>
              <a:rPr dirty="0" err="1"/>
              <a:t>агрегатор</a:t>
            </a:r>
            <a:r>
              <a:rPr dirty="0"/>
              <a:t> </a:t>
            </a:r>
            <a:r>
              <a:rPr dirty="0" err="1"/>
              <a:t>или</a:t>
            </a:r>
            <a:r>
              <a:rPr dirty="0"/>
              <a:t> </a:t>
            </a:r>
            <a:r>
              <a:rPr dirty="0" err="1"/>
              <a:t>база</a:t>
            </a:r>
            <a:r>
              <a:rPr dirty="0"/>
              <a:t> </a:t>
            </a:r>
            <a:r>
              <a:rPr dirty="0" err="1"/>
              <a:t>са</a:t>
            </a:r>
            <a:r>
              <a:rPr dirty="0"/>
              <a:t> </a:t>
            </a:r>
            <a:r>
              <a:rPr dirty="0" err="1"/>
              <a:t>радовима</a:t>
            </a:r>
            <a:r>
              <a:rPr dirty="0"/>
              <a:t> </a:t>
            </a:r>
            <a:r>
              <a:rPr dirty="0" err="1"/>
              <a:t>или</a:t>
            </a:r>
            <a:r>
              <a:rPr dirty="0"/>
              <a:t> </a:t>
            </a:r>
            <a:r>
              <a:rPr dirty="0" err="1"/>
              <a:t>информацијама</a:t>
            </a:r>
            <a:r>
              <a:rPr dirty="0"/>
              <a:t> </a:t>
            </a:r>
            <a:r>
              <a:rPr dirty="0" err="1"/>
              <a:t>из</a:t>
            </a:r>
            <a:r>
              <a:rPr dirty="0"/>
              <a:t> </a:t>
            </a:r>
            <a:r>
              <a:rPr dirty="0" err="1"/>
              <a:t>изабраног</a:t>
            </a:r>
            <a:r>
              <a:rPr dirty="0"/>
              <a:t> </a:t>
            </a:r>
            <a:r>
              <a:rPr dirty="0" err="1"/>
              <a:t>репозиторијума</a:t>
            </a:r>
            <a:r>
              <a:rPr dirty="0"/>
              <a:t>. </a:t>
            </a:r>
            <a:r>
              <a:rPr dirty="0" err="1"/>
              <a:t>Ако</a:t>
            </a:r>
            <a:r>
              <a:rPr dirty="0"/>
              <a:t> </a:t>
            </a:r>
            <a:r>
              <a:rPr dirty="0" err="1"/>
              <a:t>се</a:t>
            </a:r>
            <a:r>
              <a:rPr dirty="0"/>
              <a:t> </a:t>
            </a:r>
            <a:r>
              <a:rPr dirty="0" err="1"/>
              <a:t>ваш</a:t>
            </a:r>
            <a:r>
              <a:rPr dirty="0"/>
              <a:t> </a:t>
            </a:r>
            <a:r>
              <a:rPr dirty="0" err="1"/>
              <a:t>репозиторијум</a:t>
            </a:r>
            <a:r>
              <a:rPr dirty="0"/>
              <a:t> </a:t>
            </a:r>
            <a:r>
              <a:rPr dirty="0" err="1"/>
              <a:t>не</a:t>
            </a:r>
            <a:r>
              <a:rPr dirty="0"/>
              <a:t> </a:t>
            </a:r>
            <a:r>
              <a:rPr dirty="0" err="1"/>
              <a:t>види</a:t>
            </a:r>
            <a:r>
              <a:rPr dirty="0"/>
              <a:t> у </a:t>
            </a:r>
            <a:r>
              <a:rPr dirty="0" err="1"/>
              <a:t>свим</a:t>
            </a:r>
            <a:r>
              <a:rPr dirty="0"/>
              <a:t> </a:t>
            </a:r>
            <a:r>
              <a:rPr dirty="0" err="1"/>
              <a:t>базама</a:t>
            </a:r>
            <a:r>
              <a:rPr dirty="0"/>
              <a:t>, </a:t>
            </a:r>
            <a:r>
              <a:rPr dirty="0" err="1"/>
              <a:t>само</a:t>
            </a:r>
            <a:r>
              <a:rPr dirty="0"/>
              <a:t> </a:t>
            </a:r>
            <a:r>
              <a:rPr dirty="0" err="1"/>
              <a:t>је</a:t>
            </a:r>
            <a:r>
              <a:rPr dirty="0"/>
              <a:t> </a:t>
            </a:r>
            <a:r>
              <a:rPr dirty="0" err="1"/>
              <a:t>питање</a:t>
            </a:r>
            <a:r>
              <a:rPr dirty="0"/>
              <a:t> </a:t>
            </a:r>
            <a:r>
              <a:rPr dirty="0" err="1"/>
              <a:t>времена</a:t>
            </a:r>
            <a:r>
              <a:rPr dirty="0"/>
              <a:t> </a:t>
            </a:r>
            <a:r>
              <a:rPr dirty="0" err="1"/>
              <a:t>када</a:t>
            </a:r>
            <a:r>
              <a:rPr dirty="0"/>
              <a:t> </a:t>
            </a:r>
            <a:r>
              <a:rPr dirty="0" err="1"/>
              <a:t>ће</a:t>
            </a:r>
            <a:r>
              <a:rPr dirty="0"/>
              <a:t> </a:t>
            </a:r>
            <a:r>
              <a:rPr dirty="0" err="1"/>
              <a:t>бити</a:t>
            </a:r>
            <a:r>
              <a:rPr dirty="0"/>
              <a:t> </a:t>
            </a:r>
            <a:r>
              <a:rPr dirty="0" err="1"/>
              <a:t>видљив</a:t>
            </a:r>
            <a:r>
              <a:rPr dirty="0"/>
              <a:t>. </a:t>
            </a:r>
            <a:r>
              <a:rPr dirty="0" err="1"/>
              <a:t>Неким</a:t>
            </a:r>
            <a:r>
              <a:rPr dirty="0"/>
              <a:t> </a:t>
            </a:r>
            <a:r>
              <a:rPr dirty="0" err="1"/>
              <a:t>агрегаторима</a:t>
            </a:r>
            <a:r>
              <a:rPr dirty="0"/>
              <a:t> </a:t>
            </a:r>
            <a:r>
              <a:rPr dirty="0" err="1"/>
              <a:t>је</a:t>
            </a:r>
            <a:r>
              <a:rPr dirty="0"/>
              <a:t> </a:t>
            </a:r>
            <a:r>
              <a:rPr dirty="0" err="1"/>
              <a:t>потребно</a:t>
            </a:r>
            <a:r>
              <a:rPr dirty="0"/>
              <a:t> </a:t>
            </a:r>
            <a:r>
              <a:rPr dirty="0" err="1"/>
              <a:t>више</a:t>
            </a:r>
            <a:r>
              <a:rPr dirty="0"/>
              <a:t> </a:t>
            </a:r>
            <a:r>
              <a:rPr dirty="0" err="1"/>
              <a:t>времена</a:t>
            </a:r>
            <a:r>
              <a:rPr dirty="0"/>
              <a:t> </a:t>
            </a:r>
            <a:r>
              <a:rPr dirty="0" err="1"/>
              <a:t>да</a:t>
            </a:r>
            <a:r>
              <a:rPr dirty="0"/>
              <a:t> </a:t>
            </a:r>
            <a:r>
              <a:rPr dirty="0" err="1"/>
              <a:t>похарвестују</a:t>
            </a:r>
            <a:r>
              <a:rPr dirty="0"/>
              <a:t> </a:t>
            </a:r>
            <a:r>
              <a:rPr dirty="0" err="1"/>
              <a:t>податке</a:t>
            </a:r>
            <a:r>
              <a:rPr dirty="0"/>
              <a:t>.</a:t>
            </a:r>
          </a:p>
        </p:txBody>
      </p:sp>
      <p:sp>
        <p:nvSpPr>
          <p:cNvPr id="2" name="TextBox 1">
            <a:hlinkClick r:id="rId4"/>
            <a:extLst>
              <a:ext uri="{FF2B5EF4-FFF2-40B4-BE49-F238E27FC236}">
                <a16:creationId xmlns:a16="http://schemas.microsoft.com/office/drawing/2014/main" id="{D9D049B2-2E08-AD4A-D7C6-AFF08CD0EDE3}"/>
              </a:ext>
            </a:extLst>
          </p:cNvPr>
          <p:cNvSpPr txBox="1"/>
          <p:nvPr/>
        </p:nvSpPr>
        <p:spPr>
          <a:xfrm>
            <a:off x="732344" y="12099242"/>
            <a:ext cx="10571805"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3200" b="1" u="sng" dirty="0">
                <a:solidFill>
                  <a:srgbClr val="0000FF"/>
                </a:solidFill>
                <a:uFill>
                  <a:solidFill>
                    <a:srgbClr val="0000FF"/>
                  </a:solidFill>
                </a:uFill>
                <a:hlinkClick r:id="rId4"/>
              </a:rPr>
              <a:t>https://repowiki.rcub.bg.ac.rs/index.php/Repositories</a:t>
            </a:r>
            <a:r>
              <a:rPr lang="en-GB" sz="3200" b="1" dirty="0">
                <a:solidFill>
                  <a:srgbClr val="F3711E"/>
                </a:solidFill>
              </a:rPr>
              <a:t> </a:t>
            </a:r>
            <a:endParaRPr lang="en-GB" sz="3200" b="1" dirty="0"/>
          </a:p>
          <a:p>
            <a:pPr marL="0" marR="0" indent="0" algn="ctr" defTabSz="2438337" rtl="0" fontAlgn="auto" latinLnBrk="0" hangingPunct="0">
              <a:lnSpc>
                <a:spcPct val="100000"/>
              </a:lnSpc>
              <a:spcBef>
                <a:spcPts val="0"/>
              </a:spcBef>
              <a:spcAft>
                <a:spcPts val="0"/>
              </a:spcAft>
              <a:buClrTx/>
              <a:buSzTx/>
              <a:buFontTx/>
              <a:buNone/>
              <a:tabLst/>
            </a:pPr>
            <a:endParaRPr kumimoji="0" lang="en-GB" sz="3200" b="1" i="0"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extBox 5"/>
          <p:cNvSpPr txBox="1"/>
          <p:nvPr/>
        </p:nvSpPr>
        <p:spPr>
          <a:xfrm>
            <a:off x="811092" y="11258182"/>
            <a:ext cx="9869728" cy="609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3600" b="1">
                <a:solidFill>
                  <a:srgbClr val="963030"/>
                </a:solidFill>
                <a:latin typeface="Arial"/>
                <a:ea typeface="Arial"/>
                <a:cs typeface="Arial"/>
                <a:sym typeface="Arial"/>
              </a:defRPr>
            </a:lvl1pPr>
          </a:lstStyle>
          <a:p>
            <a:r>
              <a:t>Подаци се ажурирају у реалном времену.</a:t>
            </a:r>
          </a:p>
        </p:txBody>
      </p:sp>
      <p:pic>
        <p:nvPicPr>
          <p:cNvPr id="573" name="Picture 4" descr="Picture 4"/>
          <p:cNvPicPr>
            <a:picLocks noChangeAspect="1"/>
          </p:cNvPicPr>
          <p:nvPr/>
        </p:nvPicPr>
        <p:blipFill>
          <a:blip r:embed="rId2"/>
          <a:stretch>
            <a:fillRect/>
          </a:stretch>
        </p:blipFill>
        <p:spPr>
          <a:xfrm>
            <a:off x="11378069" y="2982028"/>
            <a:ext cx="12935506" cy="5872039"/>
          </a:xfrm>
          <a:prstGeom prst="rect">
            <a:avLst/>
          </a:prstGeom>
          <a:ln w="12700">
            <a:miter lim="400000"/>
          </a:ln>
        </p:spPr>
      </p:pic>
      <p:pic>
        <p:nvPicPr>
          <p:cNvPr id="574" name="Picture 2" descr="Picture 2"/>
          <p:cNvPicPr>
            <a:picLocks noChangeAspect="1"/>
          </p:cNvPicPr>
          <p:nvPr/>
        </p:nvPicPr>
        <p:blipFill>
          <a:blip r:embed="rId3"/>
          <a:stretch>
            <a:fillRect/>
          </a:stretch>
        </p:blipFill>
        <p:spPr>
          <a:xfrm>
            <a:off x="0" y="200722"/>
            <a:ext cx="11089845" cy="10847445"/>
          </a:xfrm>
          <a:prstGeom prst="rect">
            <a:avLst/>
          </a:prstGeom>
          <a:ln w="12700">
            <a:miter lim="400000"/>
          </a:ln>
        </p:spPr>
      </p:pic>
      <p:sp>
        <p:nvSpPr>
          <p:cNvPr id="575" name="TextBox 4"/>
          <p:cNvSpPr txBox="1"/>
          <p:nvPr/>
        </p:nvSpPr>
        <p:spPr>
          <a:xfrm>
            <a:off x="12034011" y="1668934"/>
            <a:ext cx="11686284" cy="831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5200" b="1">
                <a:solidFill>
                  <a:srgbClr val="963030"/>
                </a:solidFill>
                <a:latin typeface="Arial"/>
                <a:ea typeface="Arial"/>
                <a:cs typeface="Arial"/>
                <a:sym typeface="Arial"/>
              </a:defRPr>
            </a:lvl1pPr>
          </a:lstStyle>
          <a:p>
            <a:r>
              <a:t>Подаци о цитираности у Scopus-у</a:t>
            </a:r>
          </a:p>
        </p:txBody>
      </p:sp>
      <p:sp>
        <p:nvSpPr>
          <p:cNvPr id="576" name="Rectangle"/>
          <p:cNvSpPr/>
          <p:nvPr/>
        </p:nvSpPr>
        <p:spPr>
          <a:xfrm>
            <a:off x="9193697" y="7057808"/>
            <a:ext cx="1896148" cy="1092485"/>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7" name="Rectangle"/>
          <p:cNvSpPr/>
          <p:nvPr/>
        </p:nvSpPr>
        <p:spPr>
          <a:xfrm>
            <a:off x="20909939" y="3194530"/>
            <a:ext cx="3403637" cy="1488982"/>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78" name="Rectangle"/>
          <p:cNvSpPr/>
          <p:nvPr/>
        </p:nvSpPr>
        <p:spPr>
          <a:xfrm>
            <a:off x="13734808" y="7604051"/>
            <a:ext cx="2339953" cy="930758"/>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 name="Picture 4" descr="Picture 4"/>
          <p:cNvPicPr>
            <a:picLocks noChangeAspect="1"/>
          </p:cNvPicPr>
          <p:nvPr/>
        </p:nvPicPr>
        <p:blipFill>
          <a:blip r:embed="rId2"/>
          <a:stretch>
            <a:fillRect/>
          </a:stretch>
        </p:blipFill>
        <p:spPr>
          <a:xfrm>
            <a:off x="1389033" y="8852844"/>
            <a:ext cx="7765637" cy="4863156"/>
          </a:xfrm>
          <a:prstGeom prst="rect">
            <a:avLst/>
          </a:prstGeom>
          <a:ln w="12700">
            <a:miter lim="400000"/>
          </a:ln>
        </p:spPr>
      </p:pic>
      <p:pic>
        <p:nvPicPr>
          <p:cNvPr id="581" name="Picture 2" descr="Picture 2"/>
          <p:cNvPicPr>
            <a:picLocks noChangeAspect="1"/>
          </p:cNvPicPr>
          <p:nvPr/>
        </p:nvPicPr>
        <p:blipFill>
          <a:blip r:embed="rId3"/>
          <a:stretch>
            <a:fillRect/>
          </a:stretch>
        </p:blipFill>
        <p:spPr>
          <a:xfrm>
            <a:off x="574498" y="0"/>
            <a:ext cx="7765638" cy="7474164"/>
          </a:xfrm>
          <a:prstGeom prst="rect">
            <a:avLst/>
          </a:prstGeom>
          <a:ln w="12700">
            <a:miter lim="400000"/>
          </a:ln>
        </p:spPr>
      </p:pic>
      <p:sp>
        <p:nvSpPr>
          <p:cNvPr id="582" name="c"/>
          <p:cNvSpPr/>
          <p:nvPr/>
        </p:nvSpPr>
        <p:spPr>
          <a:xfrm rot="5370341">
            <a:off x="3423491" y="7958432"/>
            <a:ext cx="1579924" cy="527139"/>
          </a:xfrm>
          <a:prstGeom prst="rightArrow">
            <a:avLst>
              <a:gd name="adj1" fmla="val 68496"/>
              <a:gd name="adj2" fmla="val 181762"/>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3" name="Arrow"/>
          <p:cNvSpPr/>
          <p:nvPr/>
        </p:nvSpPr>
        <p:spPr>
          <a:xfrm rot="5370341">
            <a:off x="4481891" y="7958434"/>
            <a:ext cx="1579924" cy="527139"/>
          </a:xfrm>
          <a:prstGeom prst="rightArrow">
            <a:avLst>
              <a:gd name="adj1" fmla="val 68496"/>
              <a:gd name="adj2" fmla="val 181762"/>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84" name="Picture 6" descr="Picture 6"/>
          <p:cNvPicPr>
            <a:picLocks noChangeAspect="1"/>
          </p:cNvPicPr>
          <p:nvPr/>
        </p:nvPicPr>
        <p:blipFill>
          <a:blip r:embed="rId4"/>
          <a:stretch>
            <a:fillRect/>
          </a:stretch>
        </p:blipFill>
        <p:spPr>
          <a:xfrm>
            <a:off x="9672321" y="-34249"/>
            <a:ext cx="14711681" cy="12601697"/>
          </a:xfrm>
          <a:prstGeom prst="rect">
            <a:avLst/>
          </a:prstGeom>
          <a:ln w="12700">
            <a:miter lim="400000"/>
          </a:ln>
        </p:spPr>
      </p:pic>
      <p:sp>
        <p:nvSpPr>
          <p:cNvPr id="585" name="Arrow"/>
          <p:cNvSpPr/>
          <p:nvPr/>
        </p:nvSpPr>
        <p:spPr>
          <a:xfrm rot="5370341">
            <a:off x="5540290" y="7958434"/>
            <a:ext cx="1579924" cy="527139"/>
          </a:xfrm>
          <a:prstGeom prst="rightArrow">
            <a:avLst>
              <a:gd name="adj1" fmla="val 68496"/>
              <a:gd name="adj2" fmla="val 181762"/>
            </a:avLst>
          </a:prstGeom>
          <a:solidFill>
            <a:srgbClr val="578EC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86" name="Rectangle"/>
          <p:cNvSpPr/>
          <p:nvPr/>
        </p:nvSpPr>
        <p:spPr>
          <a:xfrm>
            <a:off x="19382522" y="7917999"/>
            <a:ext cx="4909346" cy="1627443"/>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C3222-A63F-DAB9-78F8-EF00180AE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976" y="0"/>
            <a:ext cx="13959779" cy="13217613"/>
          </a:xfrm>
          <a:prstGeom prst="rect">
            <a:avLst/>
          </a:prstGeom>
        </p:spPr>
      </p:pic>
      <p:sp>
        <p:nvSpPr>
          <p:cNvPr id="196" name="Rectangle"/>
          <p:cNvSpPr/>
          <p:nvPr/>
        </p:nvSpPr>
        <p:spPr>
          <a:xfrm>
            <a:off x="129445" y="147298"/>
            <a:ext cx="4847699" cy="1270003"/>
          </a:xfrm>
          <a:prstGeom prst="rect">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lgn="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197" name="Приступ с лозинком"/>
          <p:cNvSpPr txBox="1"/>
          <p:nvPr/>
        </p:nvSpPr>
        <p:spPr>
          <a:xfrm>
            <a:off x="92824" y="543099"/>
            <a:ext cx="5252443" cy="651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3500" tIns="63500" rIns="63500" bIns="63500" anchor="ctr">
            <a:spAutoFit/>
          </a:bodyPr>
          <a:lstStyle>
            <a:lvl1pPr algn="l" defTabSz="914400">
              <a:defRPr sz="3400" b="1">
                <a:solidFill>
                  <a:srgbClr val="FFFFFF"/>
                </a:solidFill>
                <a:latin typeface="Arial"/>
                <a:ea typeface="Arial"/>
                <a:cs typeface="Arial"/>
                <a:sym typeface="Arial"/>
              </a:defRPr>
            </a:lvl1pPr>
          </a:lstStyle>
          <a:p>
            <a:pPr algn="ctr"/>
            <a:r>
              <a:rPr dirty="0" err="1"/>
              <a:t>Приступ</a:t>
            </a:r>
            <a:r>
              <a:rPr dirty="0"/>
              <a:t> с </a:t>
            </a:r>
            <a:r>
              <a:rPr dirty="0" err="1"/>
              <a:t>лозинком</a:t>
            </a:r>
            <a:endParaRPr dirty="0"/>
          </a:p>
        </p:txBody>
      </p:sp>
      <p:sp>
        <p:nvSpPr>
          <p:cNvPr id="198" name="Arrow"/>
          <p:cNvSpPr/>
          <p:nvPr/>
        </p:nvSpPr>
        <p:spPr>
          <a:xfrm>
            <a:off x="826139" y="2834602"/>
            <a:ext cx="5252444" cy="2606427"/>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9" name="Документ није  јавно доступан"/>
          <p:cNvSpPr txBox="1"/>
          <p:nvPr/>
        </p:nvSpPr>
        <p:spPr>
          <a:xfrm>
            <a:off x="1448554" y="3705754"/>
            <a:ext cx="2877805" cy="8641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914400">
              <a:defRPr sz="2700" b="1">
                <a:solidFill>
                  <a:srgbClr val="FFFFFF"/>
                </a:solidFill>
                <a:latin typeface="Calibri"/>
                <a:ea typeface="Calibri"/>
                <a:cs typeface="Calibri"/>
                <a:sym typeface="Calibri"/>
              </a:defRPr>
            </a:pPr>
            <a:r>
              <a:t>Документ није </a:t>
            </a:r>
            <a:br/>
            <a:r>
              <a:t>јавно доступан</a:t>
            </a:r>
          </a:p>
        </p:txBody>
      </p:sp>
      <p:sp>
        <p:nvSpPr>
          <p:cNvPr id="200" name="Arrow"/>
          <p:cNvSpPr/>
          <p:nvPr/>
        </p:nvSpPr>
        <p:spPr>
          <a:xfrm>
            <a:off x="1215883" y="7509120"/>
            <a:ext cx="4472956" cy="1792997"/>
          </a:xfrm>
          <a:prstGeom prst="rightArrow">
            <a:avLst>
              <a:gd name="adj1" fmla="val 57084"/>
              <a:gd name="adj2" fmla="val 79236"/>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914400">
              <a:defRPr sz="2700" b="1">
                <a:solidFill>
                  <a:srgbClr val="FFFFFF"/>
                </a:solidFill>
                <a:latin typeface="Calibri"/>
                <a:ea typeface="Calibri"/>
                <a:cs typeface="Calibri"/>
                <a:sym typeface="Calibri"/>
              </a:defRPr>
            </a:pPr>
            <a:r>
              <a:rPr lang="sr-Cyrl-RS" dirty="0"/>
              <a:t>Верзија документа: Објавњена верзија</a:t>
            </a:r>
            <a:endParaRPr lang="en-GB" dirty="0"/>
          </a:p>
        </p:txBody>
      </p:sp>
      <p:sp>
        <p:nvSpPr>
          <p:cNvPr id="201" name="Верзија документа: објављена верзија"/>
          <p:cNvSpPr txBox="1"/>
          <p:nvPr/>
        </p:nvSpPr>
        <p:spPr>
          <a:xfrm>
            <a:off x="9412354" y="7608043"/>
            <a:ext cx="3337783"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2700" b="1">
                <a:solidFill>
                  <a:srgbClr val="FFFFFF"/>
                </a:solidFill>
                <a:latin typeface="Calibri"/>
                <a:ea typeface="Calibri"/>
                <a:cs typeface="Calibri"/>
                <a:sym typeface="Calibri"/>
              </a:defRPr>
            </a:lvl1pPr>
          </a:lstStyle>
          <a:p>
            <a:endParaRPr dirty="0"/>
          </a:p>
        </p:txBody>
      </p:sp>
      <p:sp>
        <p:nvSpPr>
          <p:cNvPr id="202" name="Arrow"/>
          <p:cNvSpPr/>
          <p:nvPr/>
        </p:nvSpPr>
        <p:spPr>
          <a:xfrm rot="10800000" flipH="1">
            <a:off x="2310533" y="9226412"/>
            <a:ext cx="4031651" cy="1792997"/>
          </a:xfrm>
          <a:prstGeom prst="rightArrow">
            <a:avLst>
              <a:gd name="adj1" fmla="val 57084"/>
              <a:gd name="adj2" fmla="val 79236"/>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914400">
              <a:defRPr sz="2700" b="1">
                <a:solidFill>
                  <a:srgbClr val="FFFFFF"/>
                </a:solidFill>
                <a:latin typeface="Calibri"/>
                <a:ea typeface="Calibri"/>
                <a:cs typeface="Calibri"/>
                <a:sym typeface="Calibri"/>
              </a:defRPr>
            </a:pPr>
            <a:endParaRPr lang="en-GB" dirty="0"/>
          </a:p>
        </p:txBody>
      </p:sp>
      <p:sp>
        <p:nvSpPr>
          <p:cNvPr id="203" name="Сва права су задржана"/>
          <p:cNvSpPr txBox="1"/>
          <p:nvPr/>
        </p:nvSpPr>
        <p:spPr>
          <a:xfrm>
            <a:off x="2649893" y="9714707"/>
            <a:ext cx="3428689"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sz="2700" b="1">
                <a:solidFill>
                  <a:srgbClr val="FFFFFF"/>
                </a:solidFill>
                <a:latin typeface="Calibri"/>
                <a:ea typeface="Calibri"/>
                <a:cs typeface="Calibri"/>
                <a:sym typeface="Calibri"/>
              </a:defRPr>
            </a:lvl1pPr>
          </a:lstStyle>
          <a:p>
            <a:r>
              <a:rPr dirty="0" err="1"/>
              <a:t>Сва</a:t>
            </a:r>
            <a:r>
              <a:rPr dirty="0"/>
              <a:t> </a:t>
            </a:r>
            <a:r>
              <a:rPr dirty="0" err="1"/>
              <a:t>права</a:t>
            </a:r>
            <a:r>
              <a:rPr dirty="0"/>
              <a:t> </a:t>
            </a:r>
            <a:r>
              <a:rPr dirty="0" err="1"/>
              <a:t>су</a:t>
            </a:r>
            <a:r>
              <a:rPr dirty="0"/>
              <a:t> </a:t>
            </a:r>
            <a:r>
              <a:rPr dirty="0" err="1"/>
              <a:t>задржана</a:t>
            </a:r>
            <a:endParaRPr dirty="0"/>
          </a:p>
        </p:txBody>
      </p:sp>
      <p:sp>
        <p:nvSpPr>
          <p:cNvPr id="204" name="Arrow"/>
          <p:cNvSpPr/>
          <p:nvPr/>
        </p:nvSpPr>
        <p:spPr>
          <a:xfrm flipH="1">
            <a:off x="18263205" y="5923739"/>
            <a:ext cx="5252442" cy="2606426"/>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r>
              <a:rPr lang="ru-RU" sz="2800" dirty="0"/>
              <a:t>Називи и шифре пројеката</a:t>
            </a:r>
          </a:p>
          <a:p>
            <a:pPr defTabSz="825500">
              <a:defRPr sz="3200">
                <a:solidFill>
                  <a:srgbClr val="FFFFFF"/>
                </a:solidFill>
                <a:latin typeface="Helvetica Neue Medium"/>
                <a:ea typeface="Helvetica Neue Medium"/>
                <a:cs typeface="Helvetica Neue Medium"/>
                <a:sym typeface="Helvetica Neue Medium"/>
              </a:defRPr>
            </a:pPr>
            <a:endParaRPr sz="2800" dirty="0"/>
          </a:p>
        </p:txBody>
      </p:sp>
      <p:sp>
        <p:nvSpPr>
          <p:cNvPr id="206" name="Arrow"/>
          <p:cNvSpPr/>
          <p:nvPr/>
        </p:nvSpPr>
        <p:spPr>
          <a:xfrm flipH="1">
            <a:off x="18212367" y="8530165"/>
            <a:ext cx="5252442" cy="2606426"/>
          </a:xfrm>
          <a:prstGeom prst="rightArrow">
            <a:avLst>
              <a:gd name="adj1" fmla="val 57084"/>
              <a:gd name="adj2" fmla="val 55872"/>
            </a:avLst>
          </a:prstGeom>
          <a:solidFill>
            <a:srgbClr val="578EC0"/>
          </a:solidFill>
          <a:ln w="254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07" name="Подаци о цитираности"/>
          <p:cNvSpPr txBox="1"/>
          <p:nvPr/>
        </p:nvSpPr>
        <p:spPr>
          <a:xfrm>
            <a:off x="18978465" y="9606426"/>
            <a:ext cx="4588019" cy="51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sz="2700" b="1">
                <a:solidFill>
                  <a:srgbClr val="FFFFFF"/>
                </a:solidFill>
                <a:latin typeface="Calibri"/>
                <a:ea typeface="Calibri"/>
                <a:cs typeface="Calibri"/>
                <a:sym typeface="Calibri"/>
              </a:defRPr>
            </a:lvl1pPr>
          </a:lstStyle>
          <a:p>
            <a:r>
              <a:rPr dirty="0" err="1"/>
              <a:t>Подаци</a:t>
            </a:r>
            <a:r>
              <a:rPr dirty="0"/>
              <a:t> о </a:t>
            </a:r>
            <a:r>
              <a:rPr dirty="0" err="1"/>
              <a:t>цитираности</a:t>
            </a:r>
            <a:endParaRPr dirty="0"/>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Picture 2" descr="Picture 2"/>
          <p:cNvPicPr>
            <a:picLocks noChangeAspect="1"/>
          </p:cNvPicPr>
          <p:nvPr/>
        </p:nvPicPr>
        <p:blipFill>
          <a:blip r:embed="rId2"/>
          <a:stretch>
            <a:fillRect/>
          </a:stretch>
        </p:blipFill>
        <p:spPr>
          <a:xfrm>
            <a:off x="2870523" y="0"/>
            <a:ext cx="18642954" cy="13716000"/>
          </a:xfrm>
          <a:prstGeom prst="rect">
            <a:avLst/>
          </a:prstGeom>
          <a:ln w="12700">
            <a:miter lim="400000"/>
          </a:ln>
        </p:spPr>
      </p:pic>
      <p:sp>
        <p:nvSpPr>
          <p:cNvPr id="589" name="Rectangle"/>
          <p:cNvSpPr/>
          <p:nvPr/>
        </p:nvSpPr>
        <p:spPr>
          <a:xfrm>
            <a:off x="4882069" y="1760670"/>
            <a:ext cx="2834577" cy="810839"/>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0" name="Rectangle"/>
          <p:cNvSpPr/>
          <p:nvPr/>
        </p:nvSpPr>
        <p:spPr>
          <a:xfrm>
            <a:off x="2870523" y="3135366"/>
            <a:ext cx="1102422" cy="810839"/>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 name="Picture 2" descr="Picture 2"/>
          <p:cNvPicPr>
            <a:picLocks noChangeAspect="1"/>
          </p:cNvPicPr>
          <p:nvPr/>
        </p:nvPicPr>
        <p:blipFill>
          <a:blip r:embed="rId2"/>
          <a:stretch>
            <a:fillRect/>
          </a:stretch>
        </p:blipFill>
        <p:spPr>
          <a:xfrm>
            <a:off x="735979" y="1860794"/>
            <a:ext cx="16200639" cy="11635373"/>
          </a:xfrm>
          <a:prstGeom prst="rect">
            <a:avLst/>
          </a:prstGeom>
          <a:ln w="12700">
            <a:miter lim="400000"/>
          </a:ln>
        </p:spPr>
      </p:pic>
      <p:sp>
        <p:nvSpPr>
          <p:cNvPr id="593" name="Unpaywall и CORE Discovery"/>
          <p:cNvSpPr txBox="1"/>
          <p:nvPr/>
        </p:nvSpPr>
        <p:spPr>
          <a:xfrm>
            <a:off x="5639549" y="263645"/>
            <a:ext cx="13104901" cy="119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7700">
                <a:solidFill>
                  <a:srgbClr val="963030"/>
                </a:solidFill>
                <a:latin typeface="Arial"/>
                <a:ea typeface="Arial"/>
                <a:cs typeface="Arial"/>
                <a:sym typeface="Arial"/>
              </a:defRPr>
            </a:lvl1pPr>
          </a:lstStyle>
          <a:p>
            <a:r>
              <a:t>Unpaywall и CORE Discovery</a:t>
            </a:r>
          </a:p>
        </p:txBody>
      </p:sp>
      <p:sp>
        <p:nvSpPr>
          <p:cNvPr id="594" name="Rectangle"/>
          <p:cNvSpPr/>
          <p:nvPr/>
        </p:nvSpPr>
        <p:spPr>
          <a:xfrm>
            <a:off x="16115013" y="4962087"/>
            <a:ext cx="1108973" cy="880225"/>
          </a:xfrm>
          <a:prstGeom prst="rect">
            <a:avLst/>
          </a:prstGeom>
          <a:ln w="60325">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5" name="Rectangle"/>
          <p:cNvSpPr/>
          <p:nvPr/>
        </p:nvSpPr>
        <p:spPr>
          <a:xfrm>
            <a:off x="15375745" y="2396713"/>
            <a:ext cx="1918618" cy="1426283"/>
          </a:xfrm>
          <a:prstGeom prst="rect">
            <a:avLst/>
          </a:prstGeom>
          <a:ln w="60325">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599" name="Group"/>
          <p:cNvGrpSpPr/>
          <p:nvPr/>
        </p:nvGrpSpPr>
        <p:grpSpPr>
          <a:xfrm>
            <a:off x="17678400" y="3058784"/>
            <a:ext cx="3542112" cy="3443816"/>
            <a:chOff x="0" y="0"/>
            <a:chExt cx="3542110" cy="3443815"/>
          </a:xfrm>
        </p:grpSpPr>
        <p:sp>
          <p:nvSpPr>
            <p:cNvPr id="596" name="Callout"/>
            <p:cNvSpPr/>
            <p:nvPr/>
          </p:nvSpPr>
          <p:spPr>
            <a:xfrm>
              <a:off x="0" y="-1"/>
              <a:ext cx="3542112" cy="2072485"/>
            </a:xfrm>
            <a:custGeom>
              <a:avLst/>
              <a:gdLst/>
              <a:ahLst/>
              <a:cxnLst>
                <a:cxn ang="0">
                  <a:pos x="wd2" y="hd2"/>
                </a:cxn>
                <a:cxn ang="5400000">
                  <a:pos x="wd2" y="hd2"/>
                </a:cxn>
                <a:cxn ang="10800000">
                  <a:pos x="wd2" y="hd2"/>
                </a:cxn>
                <a:cxn ang="16200000">
                  <a:pos x="wd2" y="hd2"/>
                </a:cxn>
              </a:cxnLst>
              <a:rect l="0" t="0" r="r" b="b"/>
              <a:pathLst>
                <a:path w="21600" h="21600" extrusionOk="0">
                  <a:moveTo>
                    <a:pt x="1936" y="0"/>
                  </a:moveTo>
                  <a:cubicBezTo>
                    <a:pt x="1722" y="0"/>
                    <a:pt x="1549" y="296"/>
                    <a:pt x="1549" y="662"/>
                  </a:cubicBezTo>
                  <a:lnTo>
                    <a:pt x="1549" y="5295"/>
                  </a:lnTo>
                  <a:lnTo>
                    <a:pt x="0" y="6618"/>
                  </a:lnTo>
                  <a:lnTo>
                    <a:pt x="1549" y="7942"/>
                  </a:lnTo>
                  <a:lnTo>
                    <a:pt x="1549" y="20938"/>
                  </a:lnTo>
                  <a:cubicBezTo>
                    <a:pt x="1549" y="21304"/>
                    <a:pt x="1722" y="21600"/>
                    <a:pt x="1936" y="21600"/>
                  </a:cubicBezTo>
                  <a:lnTo>
                    <a:pt x="21213" y="21600"/>
                  </a:lnTo>
                  <a:cubicBezTo>
                    <a:pt x="21427" y="21600"/>
                    <a:pt x="21600" y="21304"/>
                    <a:pt x="21600" y="20938"/>
                  </a:cubicBezTo>
                  <a:lnTo>
                    <a:pt x="21600" y="662"/>
                  </a:lnTo>
                  <a:cubicBezTo>
                    <a:pt x="21600" y="296"/>
                    <a:pt x="21427" y="0"/>
                    <a:pt x="21213" y="0"/>
                  </a:cubicBezTo>
                  <a:lnTo>
                    <a:pt x="1936" y="0"/>
                  </a:lnTo>
                  <a:close/>
                </a:path>
              </a:pathLst>
            </a:custGeom>
            <a:solidFill>
              <a:srgbClr val="578EC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97" name="Callout"/>
            <p:cNvSpPr/>
            <p:nvPr/>
          </p:nvSpPr>
          <p:spPr>
            <a:xfrm>
              <a:off x="0" y="1797178"/>
              <a:ext cx="3542112" cy="1646638"/>
            </a:xfrm>
            <a:custGeom>
              <a:avLst/>
              <a:gdLst/>
              <a:ahLst/>
              <a:cxnLst>
                <a:cxn ang="0">
                  <a:pos x="wd2" y="hd2"/>
                </a:cxn>
                <a:cxn ang="5400000">
                  <a:pos x="wd2" y="hd2"/>
                </a:cxn>
                <a:cxn ang="10800000">
                  <a:pos x="wd2" y="hd2"/>
                </a:cxn>
                <a:cxn ang="16200000">
                  <a:pos x="wd2" y="hd2"/>
                </a:cxn>
              </a:cxnLst>
              <a:rect l="0" t="0" r="r" b="b"/>
              <a:pathLst>
                <a:path w="21600" h="21600" extrusionOk="0">
                  <a:moveTo>
                    <a:pt x="1936" y="0"/>
                  </a:moveTo>
                  <a:cubicBezTo>
                    <a:pt x="1722" y="0"/>
                    <a:pt x="1549" y="373"/>
                    <a:pt x="1549" y="833"/>
                  </a:cubicBezTo>
                  <a:lnTo>
                    <a:pt x="1549" y="6664"/>
                  </a:lnTo>
                  <a:lnTo>
                    <a:pt x="0" y="8330"/>
                  </a:lnTo>
                  <a:lnTo>
                    <a:pt x="1549" y="9996"/>
                  </a:lnTo>
                  <a:lnTo>
                    <a:pt x="1549" y="20767"/>
                  </a:lnTo>
                  <a:cubicBezTo>
                    <a:pt x="1549" y="21227"/>
                    <a:pt x="1722" y="21600"/>
                    <a:pt x="1936" y="21600"/>
                  </a:cubicBezTo>
                  <a:lnTo>
                    <a:pt x="21213" y="21600"/>
                  </a:lnTo>
                  <a:cubicBezTo>
                    <a:pt x="21427" y="21600"/>
                    <a:pt x="21600" y="21227"/>
                    <a:pt x="21600" y="20767"/>
                  </a:cubicBezTo>
                  <a:lnTo>
                    <a:pt x="21600" y="833"/>
                  </a:lnTo>
                  <a:cubicBezTo>
                    <a:pt x="21600" y="373"/>
                    <a:pt x="21427" y="0"/>
                    <a:pt x="21213" y="0"/>
                  </a:cubicBezTo>
                  <a:lnTo>
                    <a:pt x="1936" y="0"/>
                  </a:lnTo>
                  <a:close/>
                </a:path>
              </a:pathLst>
            </a:custGeom>
            <a:solidFill>
              <a:srgbClr val="578EC0"/>
            </a:solidFill>
            <a:ln w="12700" cap="flat">
              <a:noFill/>
              <a:miter lim="400000"/>
            </a:ln>
            <a:effectLst/>
          </p:spPr>
          <p:txBody>
            <a:bodyPr wrap="square" lIns="50800" tIns="50800" rIns="50800" bIns="50800" numCol="1" anchor="ctr">
              <a:noAutofit/>
            </a:bodyPr>
            <a:lstStyle/>
            <a:p>
              <a:pPr algn="l" defTabSz="825500">
                <a:defRPr sz="3200">
                  <a:solidFill>
                    <a:srgbClr val="FFFFFF"/>
                  </a:solidFill>
                  <a:latin typeface="Helvetica Neue Medium"/>
                  <a:ea typeface="Helvetica Neue Medium"/>
                  <a:cs typeface="Helvetica Neue Medium"/>
                  <a:sym typeface="Helvetica Neue Medium"/>
                </a:defRPr>
              </a:pPr>
              <a:endParaRPr/>
            </a:p>
          </p:txBody>
        </p:sp>
        <p:sp>
          <p:nvSpPr>
            <p:cNvPr id="598" name="Доступан је рецензирани рукопис рада"/>
            <p:cNvSpPr txBox="1"/>
            <p:nvPr/>
          </p:nvSpPr>
          <p:spPr>
            <a:xfrm>
              <a:off x="384038" y="764211"/>
              <a:ext cx="2774036" cy="14980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defTabSz="457200">
                <a:defRPr sz="3200">
                  <a:solidFill>
                    <a:srgbClr val="FFFFFF"/>
                  </a:solidFill>
                  <a:latin typeface="Arial"/>
                  <a:ea typeface="Arial"/>
                  <a:cs typeface="Arial"/>
                  <a:sym typeface="Arial"/>
                </a:defRPr>
              </a:lvl1pPr>
            </a:lstStyle>
            <a:p>
              <a:r>
                <a:t>Доступан је рецензирани рукопис рада</a:t>
              </a:r>
            </a:p>
          </p:txBody>
        </p:sp>
      </p:grpSp>
      <p:grpSp>
        <p:nvGrpSpPr>
          <p:cNvPr id="602" name="Group"/>
          <p:cNvGrpSpPr/>
          <p:nvPr/>
        </p:nvGrpSpPr>
        <p:grpSpPr>
          <a:xfrm>
            <a:off x="16754540" y="8698407"/>
            <a:ext cx="5643928" cy="3075586"/>
            <a:chOff x="0" y="0"/>
            <a:chExt cx="5643927" cy="3075585"/>
          </a:xfrm>
        </p:grpSpPr>
        <p:sp>
          <p:nvSpPr>
            <p:cNvPr id="600" name="Group"/>
            <p:cNvSpPr/>
            <p:nvPr/>
          </p:nvSpPr>
          <p:spPr>
            <a:xfrm>
              <a:off x="0" y="-1"/>
              <a:ext cx="5643928" cy="3075587"/>
            </a:xfrm>
            <a:prstGeom prst="rect">
              <a:avLst/>
            </a:prstGeom>
            <a:solidFill>
              <a:srgbClr val="578EC0"/>
            </a:solidFill>
            <a:ln w="25400" cap="flat">
              <a:solidFill>
                <a:srgbClr val="2F2F2F"/>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01" name="Сервиси Unpaywall и CORE Discovery преузимају податке директно из институционалног репозиторијума."/>
            <p:cNvSpPr txBox="1"/>
            <p:nvPr/>
          </p:nvSpPr>
          <p:spPr>
            <a:xfrm>
              <a:off x="71272" y="541238"/>
              <a:ext cx="5501384" cy="1993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defTabSz="914400">
                <a:defRPr sz="3200">
                  <a:solidFill>
                    <a:srgbClr val="FFFFFF"/>
                  </a:solidFill>
                  <a:latin typeface="Calibri"/>
                  <a:ea typeface="Calibri"/>
                  <a:cs typeface="Calibri"/>
                  <a:sym typeface="Calibri"/>
                </a:defRPr>
              </a:pPr>
              <a:r>
                <a:t>Сервиси </a:t>
              </a:r>
              <a:r>
                <a:rPr u="sng">
                  <a:solidFill>
                    <a:srgbClr val="0000FF"/>
                  </a:solidFill>
                  <a:uFill>
                    <a:solidFill>
                      <a:srgbClr val="0000FF"/>
                    </a:solidFill>
                  </a:uFill>
                  <a:hlinkClick r:id="rId3"/>
                </a:rPr>
                <a:t>Unpaywall</a:t>
              </a:r>
              <a:r>
                <a:t> и </a:t>
              </a:r>
              <a:r>
                <a:rPr u="sng">
                  <a:solidFill>
                    <a:srgbClr val="0000FF"/>
                  </a:solidFill>
                  <a:uFill>
                    <a:solidFill>
                      <a:srgbClr val="0000FF"/>
                    </a:solidFill>
                  </a:uFill>
                  <a:hlinkClick r:id="rId4"/>
                </a:rPr>
                <a:t>CORE Discovery</a:t>
              </a:r>
              <a:r>
                <a:t> преузимају податке директно из институционалног репозиторијума.</a:t>
              </a:r>
            </a:p>
          </p:txBody>
        </p:sp>
      </p:gr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 name="Picture 4" descr="Picture 4"/>
          <p:cNvPicPr>
            <a:picLocks noChangeAspect="1"/>
          </p:cNvPicPr>
          <p:nvPr/>
        </p:nvPicPr>
        <p:blipFill>
          <a:blip r:embed="rId2"/>
          <a:stretch>
            <a:fillRect/>
          </a:stretch>
        </p:blipFill>
        <p:spPr>
          <a:xfrm>
            <a:off x="14294245" y="4286250"/>
            <a:ext cx="10153651" cy="9429750"/>
          </a:xfrm>
          <a:prstGeom prst="rect">
            <a:avLst/>
          </a:prstGeom>
          <a:ln w="12700">
            <a:miter lim="400000"/>
          </a:ln>
        </p:spPr>
      </p:pic>
      <p:pic>
        <p:nvPicPr>
          <p:cNvPr id="605" name="Picture 2" descr="Picture 2"/>
          <p:cNvPicPr>
            <a:picLocks noChangeAspect="1"/>
          </p:cNvPicPr>
          <p:nvPr/>
        </p:nvPicPr>
        <p:blipFill>
          <a:blip r:embed="rId3"/>
          <a:stretch>
            <a:fillRect/>
          </a:stretch>
        </p:blipFill>
        <p:spPr>
          <a:xfrm>
            <a:off x="0" y="0"/>
            <a:ext cx="14106525" cy="8096250"/>
          </a:xfrm>
          <a:prstGeom prst="rect">
            <a:avLst/>
          </a:prstGeom>
          <a:ln w="12700">
            <a:miter lim="400000"/>
          </a:ln>
        </p:spPr>
      </p:pic>
      <p:sp>
        <p:nvSpPr>
          <p:cNvPr id="606" name="Rectangle"/>
          <p:cNvSpPr/>
          <p:nvPr/>
        </p:nvSpPr>
        <p:spPr>
          <a:xfrm>
            <a:off x="1651311" y="6047"/>
            <a:ext cx="2025528" cy="992272"/>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608" name="1404_U1RVRElPIEtBVCAyNjAtNjg.png" descr="1404_U1RVRElPIEtBVCAyNjAtNjg.png"/>
          <p:cNvPicPr>
            <a:picLocks noChangeAspect="1"/>
          </p:cNvPicPr>
          <p:nvPr/>
        </p:nvPicPr>
        <p:blipFill>
          <a:blip r:embed="rId4"/>
          <a:stretch>
            <a:fillRect/>
          </a:stretch>
        </p:blipFill>
        <p:spPr>
          <a:xfrm>
            <a:off x="19371070" y="-467003"/>
            <a:ext cx="5352259" cy="5352259"/>
          </a:xfrm>
          <a:prstGeom prst="rect">
            <a:avLst/>
          </a:prstGeom>
          <a:ln w="12700">
            <a:miter lim="400000"/>
          </a:ln>
        </p:spPr>
      </p:pic>
      <p:sp>
        <p:nvSpPr>
          <p:cNvPr id="609" name="WoS"/>
          <p:cNvSpPr txBox="1"/>
          <p:nvPr/>
        </p:nvSpPr>
        <p:spPr>
          <a:xfrm>
            <a:off x="22069246" y="963270"/>
            <a:ext cx="768707"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0000"/>
                </a:solidFill>
              </a:defRPr>
            </a:lvl1pPr>
          </a:lstStyle>
          <a:p>
            <a:r>
              <a:t>WoS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Picture 2" descr="Picture 2"/>
          <p:cNvPicPr>
            <a:picLocks noChangeAspect="1"/>
          </p:cNvPicPr>
          <p:nvPr/>
        </p:nvPicPr>
        <p:blipFill>
          <a:blip r:embed="rId2"/>
          <a:stretch>
            <a:fillRect/>
          </a:stretch>
        </p:blipFill>
        <p:spPr>
          <a:xfrm>
            <a:off x="5113994" y="14264"/>
            <a:ext cx="15410771" cy="13701737"/>
          </a:xfrm>
          <a:prstGeom prst="rect">
            <a:avLst/>
          </a:prstGeom>
          <a:ln w="12700">
            <a:miter lim="400000"/>
          </a:ln>
        </p:spPr>
      </p:pic>
      <p:sp>
        <p:nvSpPr>
          <p:cNvPr id="612" name="Rectangle"/>
          <p:cNvSpPr/>
          <p:nvPr/>
        </p:nvSpPr>
        <p:spPr>
          <a:xfrm>
            <a:off x="8477718" y="14264"/>
            <a:ext cx="2584293" cy="744020"/>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13" name="Rectangle"/>
          <p:cNvSpPr/>
          <p:nvPr/>
        </p:nvSpPr>
        <p:spPr>
          <a:xfrm>
            <a:off x="18333536" y="1450294"/>
            <a:ext cx="2423321" cy="1075753"/>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Rectangle 3"/>
          <p:cNvSpPr txBox="1"/>
          <p:nvPr/>
        </p:nvSpPr>
        <p:spPr>
          <a:xfrm>
            <a:off x="15341702" y="3574054"/>
            <a:ext cx="8019352" cy="831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l" defTabSz="914400">
              <a:defRPr sz="5200" b="1" u="sng">
                <a:solidFill>
                  <a:srgbClr val="F3711E"/>
                </a:solidFill>
                <a:latin typeface="Arial"/>
                <a:ea typeface="Arial"/>
                <a:cs typeface="Arial"/>
                <a:sym typeface="Arial"/>
              </a:defRPr>
            </a:pPr>
            <a:r>
              <a:rPr>
                <a:solidFill>
                  <a:srgbClr val="0000FF"/>
                </a:solidFill>
                <a:uFill>
                  <a:solidFill>
                    <a:srgbClr val="0000FF"/>
                  </a:solidFill>
                </a:uFill>
                <a:hlinkClick r:id="rId2"/>
              </a:rPr>
              <a:t>https://www.worldcat.org</a:t>
            </a:r>
            <a:r>
              <a:rPr sz="1800" u="none">
                <a:solidFill>
                  <a:srgbClr val="000000"/>
                </a:solidFill>
                <a:latin typeface="Calibri"/>
                <a:ea typeface="Calibri"/>
                <a:cs typeface="Calibri"/>
                <a:sym typeface="Calibri"/>
              </a:rPr>
              <a:t> </a:t>
            </a:r>
          </a:p>
        </p:txBody>
      </p:sp>
      <p:pic>
        <p:nvPicPr>
          <p:cNvPr id="616" name="Picture 2" descr="Picture 2"/>
          <p:cNvPicPr>
            <a:picLocks noChangeAspect="1"/>
          </p:cNvPicPr>
          <p:nvPr/>
        </p:nvPicPr>
        <p:blipFill>
          <a:blip r:embed="rId3"/>
          <a:stretch>
            <a:fillRect/>
          </a:stretch>
        </p:blipFill>
        <p:spPr>
          <a:xfrm>
            <a:off x="-2" y="165682"/>
            <a:ext cx="14986158" cy="10427977"/>
          </a:xfrm>
          <a:prstGeom prst="rect">
            <a:avLst/>
          </a:prstGeom>
          <a:ln w="12700">
            <a:miter lim="400000"/>
          </a:ln>
        </p:spPr>
      </p:pic>
      <p:pic>
        <p:nvPicPr>
          <p:cNvPr id="617" name="Picture 4" descr="Picture 4"/>
          <p:cNvPicPr>
            <a:picLocks noChangeAspect="1"/>
          </p:cNvPicPr>
          <p:nvPr/>
        </p:nvPicPr>
        <p:blipFill>
          <a:blip r:embed="rId4"/>
          <a:stretch>
            <a:fillRect/>
          </a:stretch>
        </p:blipFill>
        <p:spPr>
          <a:xfrm>
            <a:off x="8519531" y="5313210"/>
            <a:ext cx="15864469" cy="8402791"/>
          </a:xfrm>
          <a:prstGeom prst="rect">
            <a:avLst/>
          </a:prstGeom>
          <a:ln w="12700">
            <a:miter lim="400000"/>
          </a:ln>
        </p:spPr>
      </p:pic>
      <p:sp>
        <p:nvSpPr>
          <p:cNvPr id="618" name="Rectangle"/>
          <p:cNvSpPr/>
          <p:nvPr/>
        </p:nvSpPr>
        <p:spPr>
          <a:xfrm>
            <a:off x="9244487" y="12092940"/>
            <a:ext cx="2002633" cy="1058139"/>
          </a:xfrm>
          <a:prstGeom prst="rect">
            <a:avLst/>
          </a:prstGeom>
          <a:ln w="5715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Picture 2" descr="Picture 2"/>
          <p:cNvPicPr>
            <a:picLocks noChangeAspect="1"/>
          </p:cNvPicPr>
          <p:nvPr/>
        </p:nvPicPr>
        <p:blipFill>
          <a:blip r:embed="rId2"/>
          <a:stretch>
            <a:fillRect/>
          </a:stretch>
        </p:blipFill>
        <p:spPr>
          <a:xfrm>
            <a:off x="0" y="123478"/>
            <a:ext cx="7555342" cy="11230118"/>
          </a:xfrm>
          <a:prstGeom prst="rect">
            <a:avLst/>
          </a:prstGeom>
          <a:ln>
            <a:solidFill>
              <a:srgbClr val="25838A"/>
            </a:solidFill>
            <a:miter/>
          </a:ln>
        </p:spPr>
      </p:pic>
      <p:pic>
        <p:nvPicPr>
          <p:cNvPr id="621" name="Picture 3" descr="Picture 3"/>
          <p:cNvPicPr>
            <a:picLocks noChangeAspect="1"/>
          </p:cNvPicPr>
          <p:nvPr/>
        </p:nvPicPr>
        <p:blipFill>
          <a:blip r:embed="rId3"/>
          <a:stretch>
            <a:fillRect/>
          </a:stretch>
        </p:blipFill>
        <p:spPr>
          <a:xfrm>
            <a:off x="13710696" y="-25401"/>
            <a:ext cx="10673305" cy="13766802"/>
          </a:xfrm>
          <a:prstGeom prst="rect">
            <a:avLst/>
          </a:prstGeom>
          <a:ln>
            <a:solidFill>
              <a:srgbClr val="25838A"/>
            </a:solidFill>
            <a:miter/>
          </a:ln>
        </p:spPr>
      </p:pic>
      <p:sp>
        <p:nvSpPr>
          <p:cNvPr id="622" name="У институционални  репозиторијум су  депоноване публикације које нису  доступне online, затим су подаци о  њима извезени у BibTeX формату и  увезени у ORCID.…"/>
          <p:cNvSpPr txBox="1"/>
          <p:nvPr/>
        </p:nvSpPr>
        <p:spPr>
          <a:xfrm>
            <a:off x="7772400" y="4288135"/>
            <a:ext cx="5721238" cy="600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spcBef>
                <a:spcPts val="200"/>
              </a:spcBef>
              <a:defRPr>
                <a:solidFill>
                  <a:srgbClr val="963030"/>
                </a:solidFill>
                <a:latin typeface="Calibri"/>
                <a:ea typeface="Calibri"/>
                <a:cs typeface="Calibri"/>
                <a:sym typeface="Calibri"/>
              </a:defRPr>
            </a:pPr>
            <a:r>
              <a:t>У институционални  репозиторијум су </a:t>
            </a:r>
            <a:br/>
            <a:r>
              <a:t>депоноване публикације које нису </a:t>
            </a:r>
            <a:br/>
            <a:r>
              <a:t>доступне online, затим су подаци о </a:t>
            </a:r>
            <a:br/>
            <a:r>
              <a:t>њима извезени у BibTeX формату и </a:t>
            </a:r>
            <a:br/>
            <a:r>
              <a:t>увезени у ORCID.</a:t>
            </a:r>
            <a:endParaRPr>
              <a:solidFill>
                <a:srgbClr val="F3711E"/>
              </a:solidFill>
            </a:endParaRPr>
          </a:p>
          <a:p>
            <a:pPr algn="l" defTabSz="914400">
              <a:spcBef>
                <a:spcPts val="400"/>
              </a:spcBef>
              <a:defRPr>
                <a:solidFill>
                  <a:srgbClr val="963030"/>
                </a:solidFill>
                <a:latin typeface="Calibri"/>
                <a:ea typeface="Calibri"/>
                <a:cs typeface="Calibri"/>
                <a:sym typeface="Calibri"/>
              </a:defRPr>
            </a:pPr>
            <a:endParaRPr>
              <a:solidFill>
                <a:srgbClr val="F3711E"/>
              </a:solidFill>
            </a:endParaRPr>
          </a:p>
          <a:p>
            <a:pPr algn="l" defTabSz="914400">
              <a:spcBef>
                <a:spcPts val="200"/>
              </a:spcBef>
              <a:defRPr>
                <a:solidFill>
                  <a:srgbClr val="963030"/>
                </a:solidFill>
                <a:latin typeface="Calibri"/>
                <a:ea typeface="Calibri"/>
                <a:cs typeface="Calibri"/>
                <a:sym typeface="Calibri"/>
              </a:defRPr>
            </a:pPr>
            <a:r>
              <a:t>На овај начин истраживачи могу да </a:t>
            </a:r>
            <a:br/>
            <a:r>
              <a:t>формирају своју комплетну </a:t>
            </a:r>
            <a:br/>
            <a:r>
              <a:t>библиографију у оквиру ORCID профила, што је посебно значајно за младе </a:t>
            </a:r>
            <a:br/>
            <a:r>
              <a:t>истраживаче који још увек немају </a:t>
            </a:r>
            <a:br/>
            <a:r>
              <a:t>радове у међународним часописима и </a:t>
            </a:r>
            <a:br/>
            <a:r>
              <a:t>истраживаче у области хуманистичких </a:t>
            </a:r>
            <a:br/>
            <a:r>
              <a:t>наука, који углавном објављују радове </a:t>
            </a:r>
            <a:br/>
            <a:r>
              <a:t>у зборницима и часописима који се не </a:t>
            </a:r>
            <a:br/>
            <a:r>
              <a:t>индексирају у WoS-у и Scopusu.</a:t>
            </a:r>
          </a:p>
        </p:txBody>
      </p:sp>
      <p:grpSp>
        <p:nvGrpSpPr>
          <p:cNvPr id="625" name="Group"/>
          <p:cNvGrpSpPr/>
          <p:nvPr/>
        </p:nvGrpSpPr>
        <p:grpSpPr>
          <a:xfrm>
            <a:off x="7772400" y="418007"/>
            <a:ext cx="5643928" cy="3075587"/>
            <a:chOff x="0" y="0"/>
            <a:chExt cx="5643927" cy="3075585"/>
          </a:xfrm>
        </p:grpSpPr>
        <p:sp>
          <p:nvSpPr>
            <p:cNvPr id="623" name="Group"/>
            <p:cNvSpPr/>
            <p:nvPr/>
          </p:nvSpPr>
          <p:spPr>
            <a:xfrm>
              <a:off x="0" y="-1"/>
              <a:ext cx="5643928" cy="3075587"/>
            </a:xfrm>
            <a:prstGeom prst="rect">
              <a:avLst/>
            </a:prstGeom>
            <a:solidFill>
              <a:srgbClr val="578EC0"/>
            </a:solidFill>
            <a:ln w="25400" cap="flat">
              <a:solidFill>
                <a:srgbClr val="000000"/>
              </a:solidFill>
              <a:prstDash val="solid"/>
              <a:miter lim="400000"/>
            </a:ln>
            <a:effectLst>
              <a:outerShdw blurRad="63500" dist="25400" dir="5400000" rotWithShape="0">
                <a:srgbClr val="000000">
                  <a:alpha val="50000"/>
                </a:srgbClr>
              </a:outerShdw>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24" name="Повезивање публикација  депонованих у репозиторијум  и ORCID профила"/>
            <p:cNvSpPr txBox="1"/>
            <p:nvPr/>
          </p:nvSpPr>
          <p:spPr>
            <a:xfrm>
              <a:off x="99103" y="788888"/>
              <a:ext cx="5445721" cy="14978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defTabSz="914400">
                <a:defRPr sz="3200">
                  <a:solidFill>
                    <a:srgbClr val="FFFFFF"/>
                  </a:solidFill>
                  <a:latin typeface="Calibri"/>
                  <a:ea typeface="Calibri"/>
                  <a:cs typeface="Calibri"/>
                  <a:sym typeface="Calibri"/>
                </a:defRPr>
              </a:pPr>
              <a:r>
                <a:t>Повезивање публикација </a:t>
              </a:r>
              <a:br/>
              <a:r>
                <a:t>депонованих у репозиторијум </a:t>
              </a:r>
              <a:br/>
              <a:r>
                <a:t>и ORCID профила</a:t>
              </a:r>
            </a:p>
          </p:txBody>
        </p:sp>
      </p:gr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Уколико су вам потребне додатне информације, можете се обратити библиотеци Института за повртарство на ljiljar@gmail.com"/>
          <p:cNvSpPr txBox="1"/>
          <p:nvPr/>
        </p:nvSpPr>
        <p:spPr>
          <a:xfrm>
            <a:off x="11487151" y="992382"/>
            <a:ext cx="10934700" cy="8104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defRPr sz="5200">
                <a:solidFill>
                  <a:srgbClr val="963030"/>
                </a:solidFill>
                <a:latin typeface="Arial"/>
                <a:ea typeface="Arial"/>
                <a:cs typeface="Arial"/>
                <a:sym typeface="Arial"/>
              </a:defRPr>
            </a:pPr>
            <a:r>
              <a:rPr dirty="0" err="1">
                <a:solidFill>
                  <a:srgbClr val="578EC0"/>
                </a:solidFill>
              </a:rPr>
              <a:t>Уколико</a:t>
            </a:r>
            <a:r>
              <a:rPr dirty="0">
                <a:solidFill>
                  <a:srgbClr val="578EC0"/>
                </a:solidFill>
              </a:rPr>
              <a:t> </a:t>
            </a:r>
            <a:r>
              <a:rPr dirty="0" err="1">
                <a:solidFill>
                  <a:srgbClr val="578EC0"/>
                </a:solidFill>
              </a:rPr>
              <a:t>су</a:t>
            </a:r>
            <a:r>
              <a:rPr dirty="0">
                <a:solidFill>
                  <a:srgbClr val="578EC0"/>
                </a:solidFill>
              </a:rPr>
              <a:t> </a:t>
            </a:r>
            <a:r>
              <a:rPr dirty="0" err="1">
                <a:solidFill>
                  <a:srgbClr val="578EC0"/>
                </a:solidFill>
              </a:rPr>
              <a:t>вам</a:t>
            </a:r>
            <a:r>
              <a:rPr dirty="0">
                <a:solidFill>
                  <a:srgbClr val="578EC0"/>
                </a:solidFill>
              </a:rPr>
              <a:t> </a:t>
            </a:r>
            <a:r>
              <a:rPr dirty="0" err="1">
                <a:solidFill>
                  <a:srgbClr val="578EC0"/>
                </a:solidFill>
              </a:rPr>
              <a:t>потребне</a:t>
            </a:r>
            <a:r>
              <a:rPr dirty="0">
                <a:solidFill>
                  <a:srgbClr val="578EC0"/>
                </a:solidFill>
              </a:rPr>
              <a:t> </a:t>
            </a:r>
            <a:r>
              <a:rPr dirty="0" err="1">
                <a:solidFill>
                  <a:srgbClr val="578EC0"/>
                </a:solidFill>
              </a:rPr>
              <a:t>додатне</a:t>
            </a:r>
            <a:r>
              <a:rPr dirty="0">
                <a:solidFill>
                  <a:srgbClr val="578EC0"/>
                </a:solidFill>
              </a:rPr>
              <a:t> </a:t>
            </a:r>
            <a:r>
              <a:rPr dirty="0" err="1">
                <a:solidFill>
                  <a:srgbClr val="578EC0"/>
                </a:solidFill>
              </a:rPr>
              <a:t>информације</a:t>
            </a:r>
            <a:r>
              <a:rPr dirty="0">
                <a:solidFill>
                  <a:srgbClr val="578EC0"/>
                </a:solidFill>
              </a:rPr>
              <a:t>, </a:t>
            </a:r>
            <a:r>
              <a:rPr dirty="0" err="1">
                <a:solidFill>
                  <a:srgbClr val="578EC0"/>
                </a:solidFill>
              </a:rPr>
              <a:t>можете</a:t>
            </a:r>
            <a:r>
              <a:rPr dirty="0">
                <a:solidFill>
                  <a:srgbClr val="578EC0"/>
                </a:solidFill>
              </a:rPr>
              <a:t> </a:t>
            </a:r>
            <a:r>
              <a:rPr dirty="0" err="1">
                <a:solidFill>
                  <a:srgbClr val="578EC0"/>
                </a:solidFill>
              </a:rPr>
              <a:t>се</a:t>
            </a:r>
            <a:r>
              <a:rPr dirty="0">
                <a:solidFill>
                  <a:srgbClr val="578EC0"/>
                </a:solidFill>
              </a:rPr>
              <a:t> </a:t>
            </a:r>
            <a:r>
              <a:rPr dirty="0" err="1">
                <a:solidFill>
                  <a:srgbClr val="578EC0"/>
                </a:solidFill>
              </a:rPr>
              <a:t>обратити</a:t>
            </a:r>
            <a:r>
              <a:rPr dirty="0">
                <a:solidFill>
                  <a:srgbClr val="578EC0"/>
                </a:solidFill>
              </a:rPr>
              <a:t> </a:t>
            </a:r>
            <a:r>
              <a:rPr dirty="0" err="1">
                <a:solidFill>
                  <a:srgbClr val="578EC0"/>
                </a:solidFill>
              </a:rPr>
              <a:t>библиотеци</a:t>
            </a:r>
            <a:r>
              <a:rPr lang="sr-Cyrl-RS" dirty="0">
                <a:solidFill>
                  <a:srgbClr val="578EC0"/>
                </a:solidFill>
              </a:rPr>
              <a:t> </a:t>
            </a:r>
            <a:r>
              <a:rPr lang="ru-RU" b="0" i="0" dirty="0">
                <a:solidFill>
                  <a:srgbClr val="578EC0"/>
                </a:solidFill>
                <a:effectLst/>
                <a:latin typeface="Helvetica" panose="020B0604020202020204" pitchFamily="34" charset="0"/>
              </a:rPr>
              <a:t>Научног института за ветеринарство Србије</a:t>
            </a:r>
            <a:endParaRPr lang="sr-Cyrl-RS" dirty="0">
              <a:solidFill>
                <a:srgbClr val="578EC0"/>
              </a:solidFill>
            </a:endParaRPr>
          </a:p>
          <a:p>
            <a:pPr algn="l" defTabSz="457200">
              <a:defRPr sz="5200">
                <a:solidFill>
                  <a:srgbClr val="963030"/>
                </a:solidFill>
                <a:latin typeface="Arial"/>
                <a:ea typeface="Arial"/>
                <a:cs typeface="Arial"/>
                <a:sym typeface="Arial"/>
              </a:defRPr>
            </a:pPr>
            <a:endParaRPr lang="sr-Cyrl-RS" dirty="0">
              <a:solidFill>
                <a:srgbClr val="578EC0"/>
              </a:solidFill>
            </a:endParaRPr>
          </a:p>
          <a:p>
            <a:pPr algn="l" defTabSz="457200">
              <a:defRPr sz="5200">
                <a:solidFill>
                  <a:srgbClr val="963030"/>
                </a:solidFill>
                <a:latin typeface="Arial"/>
                <a:ea typeface="Arial"/>
                <a:cs typeface="Arial"/>
                <a:sym typeface="Arial"/>
              </a:defRPr>
            </a:pPr>
            <a:endParaRPr lang="sr-Cyrl-RS" dirty="0">
              <a:solidFill>
                <a:srgbClr val="578EC0"/>
              </a:solidFill>
            </a:endParaRPr>
          </a:p>
          <a:p>
            <a:pPr algn="l" defTabSz="457200">
              <a:defRPr sz="5200">
                <a:solidFill>
                  <a:srgbClr val="963030"/>
                </a:solidFill>
                <a:latin typeface="Arial"/>
                <a:ea typeface="Arial"/>
                <a:cs typeface="Arial"/>
                <a:sym typeface="Arial"/>
              </a:defRPr>
            </a:pPr>
            <a:endParaRPr lang="sr-Cyrl-RS" dirty="0">
              <a:solidFill>
                <a:srgbClr val="578EC0"/>
              </a:solidFill>
            </a:endParaRPr>
          </a:p>
          <a:p>
            <a:pPr algn="l" defTabSz="457200">
              <a:defRPr sz="5200">
                <a:solidFill>
                  <a:srgbClr val="963030"/>
                </a:solidFill>
                <a:latin typeface="Arial"/>
                <a:ea typeface="Arial"/>
                <a:cs typeface="Arial"/>
                <a:sym typeface="Arial"/>
              </a:defRPr>
            </a:pPr>
            <a:r>
              <a:rPr lang="sr-Cyrl-RS" dirty="0">
                <a:solidFill>
                  <a:srgbClr val="578EC0"/>
                </a:solidFill>
              </a:rPr>
              <a:t>Ивана Лучић-Тодошић</a:t>
            </a:r>
          </a:p>
          <a:p>
            <a:pPr algn="l" defTabSz="457200">
              <a:defRPr sz="5200">
                <a:solidFill>
                  <a:srgbClr val="963030"/>
                </a:solidFill>
                <a:latin typeface="Arial"/>
                <a:ea typeface="Arial"/>
                <a:cs typeface="Arial"/>
                <a:sym typeface="Arial"/>
              </a:defRPr>
            </a:pPr>
            <a:endParaRPr lang="sr-Cyrl-RS" dirty="0">
              <a:solidFill>
                <a:srgbClr val="0000FF"/>
              </a:solidFill>
            </a:endParaRPr>
          </a:p>
          <a:p>
            <a:pPr algn="l" defTabSz="457200">
              <a:defRPr sz="5200">
                <a:solidFill>
                  <a:srgbClr val="963030"/>
                </a:solidFill>
                <a:latin typeface="Arial"/>
                <a:ea typeface="Arial"/>
                <a:cs typeface="Arial"/>
                <a:sym typeface="Arial"/>
              </a:defRPr>
            </a:pPr>
            <a:r>
              <a:rPr lang="en-GB" u="sng" dirty="0">
                <a:solidFill>
                  <a:srgbClr val="0000FF"/>
                </a:solidFill>
                <a:uFill>
                  <a:solidFill>
                    <a:srgbClr val="0000FF"/>
                  </a:solidFill>
                </a:uFill>
                <a:hlinkClick r:id="rId2"/>
              </a:rPr>
              <a:t>ivanalucictodosic@gmail.com</a:t>
            </a:r>
            <a:endParaRPr u="sng" dirty="0">
              <a:solidFill>
                <a:srgbClr val="578EC0"/>
              </a:solidFill>
              <a:uFill>
                <a:solidFill>
                  <a:srgbClr val="0000FF"/>
                </a:solidFill>
              </a:uFill>
              <a:hlinkClick r:id="rId3">
                <a:extLst>
                  <a:ext uri="{A12FA001-AC4F-418D-AE19-62706E023703}">
                    <ahyp:hlinkClr xmlns:ahyp="http://schemas.microsoft.com/office/drawing/2018/hyperlinkcolor" val="tx"/>
                  </a:ext>
                </a:extLst>
              </a:hlinkClick>
            </a:endParaRPr>
          </a:p>
        </p:txBody>
      </p:sp>
      <p:pic>
        <p:nvPicPr>
          <p:cNvPr id="628" name="Picture 2" descr="Picture 2"/>
          <p:cNvPicPr>
            <a:picLocks noChangeAspect="1"/>
          </p:cNvPicPr>
          <p:nvPr/>
        </p:nvPicPr>
        <p:blipFill>
          <a:blip r:embed="rId4"/>
          <a:stretch>
            <a:fillRect/>
          </a:stretch>
        </p:blipFill>
        <p:spPr>
          <a:xfrm>
            <a:off x="1710973" y="1953561"/>
            <a:ext cx="9392000" cy="980887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696FD3-B49A-A671-DBC7-DAA8478A3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63490" y="771592"/>
            <a:ext cx="9949647" cy="7671881"/>
          </a:xfrm>
          <a:prstGeom prst="rect">
            <a:avLst/>
          </a:prstGeom>
        </p:spPr>
      </p:pic>
      <p:pic>
        <p:nvPicPr>
          <p:cNvPr id="4" name="Picture 3">
            <a:extLst>
              <a:ext uri="{FF2B5EF4-FFF2-40B4-BE49-F238E27FC236}">
                <a16:creationId xmlns:a16="http://schemas.microsoft.com/office/drawing/2014/main" id="{3F2A9D24-A6F8-8C97-8ED9-FD580F8A9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19" y="188648"/>
            <a:ext cx="10931888" cy="12860195"/>
          </a:xfrm>
          <a:prstGeom prst="rect">
            <a:avLst/>
          </a:prstGeom>
        </p:spPr>
      </p:pic>
      <p:sp>
        <p:nvSpPr>
          <p:cNvPr id="212" name="Rectangle"/>
          <p:cNvSpPr/>
          <p:nvPr/>
        </p:nvSpPr>
        <p:spPr>
          <a:xfrm>
            <a:off x="176250" y="10751142"/>
            <a:ext cx="10621637" cy="389609"/>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3" name="Arrow"/>
          <p:cNvSpPr/>
          <p:nvPr/>
        </p:nvSpPr>
        <p:spPr>
          <a:xfrm>
            <a:off x="11004395" y="10459959"/>
            <a:ext cx="2859095" cy="971973"/>
          </a:xfrm>
          <a:prstGeom prst="leftArrow">
            <a:avLst>
              <a:gd name="adj1" fmla="val 63948"/>
              <a:gd name="adj2" fmla="val 71376"/>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r>
              <a:rPr lang="ru-RU" sz="1800" dirty="0">
                <a:solidFill>
                  <a:schemeClr val="bg1"/>
                </a:solidFill>
              </a:rPr>
              <a:t>Ознак</a:t>
            </a:r>
            <a:r>
              <a:rPr lang="en-GB" sz="1800" dirty="0">
                <a:solidFill>
                  <a:schemeClr val="bg1"/>
                </a:solidFill>
              </a:rPr>
              <a:t>a </a:t>
            </a:r>
            <a:r>
              <a:rPr lang="ru-RU" sz="1800" dirty="0">
                <a:solidFill>
                  <a:schemeClr val="bg1"/>
                </a:solidFill>
              </a:rPr>
              <a:t>пројекта</a:t>
            </a:r>
          </a:p>
          <a:p>
            <a:pPr defTabSz="914400">
              <a:defRPr sz="1200" b="1">
                <a:solidFill>
                  <a:srgbClr val="000000"/>
                </a:solidFill>
                <a:latin typeface="Arial"/>
                <a:ea typeface="Arial"/>
                <a:cs typeface="Arial"/>
                <a:sym typeface="Arial"/>
              </a:defRPr>
            </a:pPr>
            <a:endParaRPr sz="1800" dirty="0">
              <a:solidFill>
                <a:schemeClr val="bg1"/>
              </a:solidFill>
            </a:endParaRPr>
          </a:p>
        </p:txBody>
      </p:sp>
      <p:sp>
        <p:nvSpPr>
          <p:cNvPr id="214" name="Ознакa пројекта"/>
          <p:cNvSpPr txBox="1"/>
          <p:nvPr/>
        </p:nvSpPr>
        <p:spPr>
          <a:xfrm>
            <a:off x="11254819" y="7739656"/>
            <a:ext cx="1874361"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1600" b="1">
                <a:solidFill>
                  <a:srgbClr val="FFFFFF"/>
                </a:solidFill>
                <a:latin typeface="Arial"/>
                <a:ea typeface="Arial"/>
                <a:cs typeface="Arial"/>
                <a:sym typeface="Arial"/>
              </a:defRPr>
            </a:lvl1pPr>
          </a:lstStyle>
          <a:p>
            <a:endParaRPr dirty="0"/>
          </a:p>
        </p:txBody>
      </p:sp>
      <p:sp>
        <p:nvSpPr>
          <p:cNvPr id="215" name="Arrow"/>
          <p:cNvSpPr/>
          <p:nvPr/>
        </p:nvSpPr>
        <p:spPr>
          <a:xfrm>
            <a:off x="9671291" y="11181399"/>
            <a:ext cx="5041415" cy="1575151"/>
          </a:xfrm>
          <a:prstGeom prst="leftArrow">
            <a:avLst>
              <a:gd name="adj1" fmla="val 52250"/>
              <a:gd name="adj2" fmla="val 80641"/>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200" b="1">
                <a:solidFill>
                  <a:srgbClr val="000000"/>
                </a:solidFill>
                <a:latin typeface="Arial"/>
                <a:ea typeface="Arial"/>
                <a:cs typeface="Arial"/>
                <a:sym typeface="Arial"/>
              </a:defRPr>
            </a:pPr>
            <a:r>
              <a:rPr lang="ru-RU" sz="1600" dirty="0">
                <a:solidFill>
                  <a:schemeClr val="bg1"/>
                </a:solidFill>
              </a:rPr>
              <a:t>Ниво доступности: није јавно доступно</a:t>
            </a:r>
          </a:p>
          <a:p>
            <a:pPr defTabSz="914400">
              <a:defRPr sz="1200" b="1">
                <a:solidFill>
                  <a:srgbClr val="000000"/>
                </a:solidFill>
                <a:latin typeface="Arial"/>
                <a:ea typeface="Arial"/>
                <a:cs typeface="Arial"/>
                <a:sym typeface="Arial"/>
              </a:defRPr>
            </a:pPr>
            <a:endParaRPr lang="en-GB" sz="1600" dirty="0">
              <a:solidFill>
                <a:schemeClr val="bg1"/>
              </a:solidFill>
            </a:endParaRPr>
          </a:p>
        </p:txBody>
      </p:sp>
      <p:sp>
        <p:nvSpPr>
          <p:cNvPr id="217" name="Arrow"/>
          <p:cNvSpPr/>
          <p:nvPr/>
        </p:nvSpPr>
        <p:spPr>
          <a:xfrm flipH="1">
            <a:off x="10421575" y="271072"/>
            <a:ext cx="2891720" cy="1376346"/>
          </a:xfrm>
          <a:prstGeom prst="leftArrow">
            <a:avLst>
              <a:gd name="adj1" fmla="val 63948"/>
              <a:gd name="adj2" fmla="val 39110"/>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600" b="1">
                <a:solidFill>
                  <a:srgbClr val="FFFFFF"/>
                </a:solidFill>
                <a:latin typeface="Calibri"/>
                <a:ea typeface="Calibri"/>
                <a:cs typeface="Calibri"/>
                <a:sym typeface="Calibri"/>
              </a:defRPr>
            </a:pPr>
            <a:r>
              <a:rPr lang="ru-RU" dirty="0"/>
              <a:t>Права коришћења: </a:t>
            </a:r>
          </a:p>
          <a:p>
            <a:pPr defTabSz="914400">
              <a:defRPr sz="1600" b="1">
                <a:solidFill>
                  <a:srgbClr val="FFFFFF"/>
                </a:solidFill>
                <a:latin typeface="Calibri"/>
                <a:ea typeface="Calibri"/>
                <a:cs typeface="Calibri"/>
                <a:sym typeface="Calibri"/>
              </a:defRPr>
            </a:pPr>
            <a:r>
              <a:rPr lang="ru-RU" dirty="0"/>
              <a:t>сва права задржана</a:t>
            </a:r>
          </a:p>
          <a:p>
            <a:pPr defTabSz="914400">
              <a:defRPr sz="1200" b="1">
                <a:solidFill>
                  <a:srgbClr val="000000"/>
                </a:solidFill>
                <a:latin typeface="Arial"/>
                <a:ea typeface="Arial"/>
                <a:cs typeface="Arial"/>
                <a:sym typeface="Arial"/>
              </a:defRPr>
            </a:pPr>
            <a:endParaRPr dirty="0"/>
          </a:p>
        </p:txBody>
      </p:sp>
      <p:sp>
        <p:nvSpPr>
          <p:cNvPr id="219" name="Rectangle"/>
          <p:cNvSpPr/>
          <p:nvPr/>
        </p:nvSpPr>
        <p:spPr>
          <a:xfrm>
            <a:off x="176250" y="11140752"/>
            <a:ext cx="10621637" cy="389610"/>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0" name="Rectangle"/>
          <p:cNvSpPr/>
          <p:nvPr/>
        </p:nvSpPr>
        <p:spPr>
          <a:xfrm>
            <a:off x="13830300" y="771593"/>
            <a:ext cx="10514350" cy="366736"/>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1" name="Rectangle"/>
          <p:cNvSpPr/>
          <p:nvPr/>
        </p:nvSpPr>
        <p:spPr>
          <a:xfrm>
            <a:off x="13989102" y="4225217"/>
            <a:ext cx="10394898" cy="552056"/>
          </a:xfrm>
          <a:prstGeom prst="rect">
            <a:avLst/>
          </a:prstGeom>
          <a:ln w="38100">
            <a:solidFill>
              <a:srgbClr val="578EC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2" name="Arrow"/>
          <p:cNvSpPr/>
          <p:nvPr/>
        </p:nvSpPr>
        <p:spPr>
          <a:xfrm flipH="1">
            <a:off x="10184506" y="3690960"/>
            <a:ext cx="3241021" cy="1575152"/>
          </a:xfrm>
          <a:prstGeom prst="leftArrow">
            <a:avLst>
              <a:gd name="adj1" fmla="val 63948"/>
              <a:gd name="adj2" fmla="val 39110"/>
            </a:avLst>
          </a:prstGeom>
          <a:solidFill>
            <a:srgbClr val="578EC0"/>
          </a:solidFill>
          <a:ln w="25400">
            <a:solidFill>
              <a:srgbClr val="000000"/>
            </a:solidFill>
          </a:ln>
          <a:effectLst>
            <a:outerShdw blurRad="38100" dist="20000" dir="5400000" rotWithShape="0">
              <a:srgbClr val="000000">
                <a:alpha val="38000"/>
              </a:srgbClr>
            </a:outerShdw>
          </a:effectLst>
        </p:spPr>
        <p:txBody>
          <a:bodyPr lIns="50800" tIns="50800" rIns="50800" bIns="50800" anchor="ctr"/>
          <a:lstStyle/>
          <a:p>
            <a:pPr defTabSz="914400">
              <a:defRPr sz="1600" b="1">
                <a:solidFill>
                  <a:srgbClr val="FFFFFF"/>
                </a:solidFill>
                <a:latin typeface="Calibri"/>
                <a:ea typeface="Calibri"/>
                <a:cs typeface="Calibri"/>
                <a:sym typeface="Calibri"/>
              </a:defRPr>
            </a:pPr>
            <a:r>
              <a:rPr lang="ru-RU" dirty="0"/>
              <a:t>Верзија документа: </a:t>
            </a:r>
          </a:p>
          <a:p>
            <a:pPr defTabSz="914400">
              <a:defRPr sz="1600" b="1">
                <a:solidFill>
                  <a:srgbClr val="FFFFFF"/>
                </a:solidFill>
                <a:latin typeface="Calibri"/>
                <a:ea typeface="Calibri"/>
                <a:cs typeface="Calibri"/>
                <a:sym typeface="Calibri"/>
              </a:defRPr>
            </a:pPr>
            <a:r>
              <a:rPr lang="ru-RU" dirty="0"/>
              <a:t>објављена верзија</a:t>
            </a:r>
          </a:p>
          <a:p>
            <a:pPr defTabSz="914400">
              <a:defRPr sz="1200" b="1">
                <a:solidFill>
                  <a:srgbClr val="000000"/>
                </a:solidFill>
                <a:latin typeface="Arial"/>
                <a:ea typeface="Arial"/>
                <a:cs typeface="Arial"/>
                <a:sym typeface="Arial"/>
              </a:defRPr>
            </a:pPr>
            <a:endParaRPr dirty="0"/>
          </a:p>
        </p:txBody>
      </p:sp>
      <p:sp>
        <p:nvSpPr>
          <p:cNvPr id="224" name="Метаподаци"/>
          <p:cNvSpPr txBox="1"/>
          <p:nvPr/>
        </p:nvSpPr>
        <p:spPr>
          <a:xfrm>
            <a:off x="20533993" y="12658993"/>
            <a:ext cx="3520326" cy="779701"/>
          </a:xfrm>
          <a:prstGeom prst="rect">
            <a:avLst/>
          </a:prstGeom>
          <a:solidFill>
            <a:srgbClr val="578EC0"/>
          </a:solidFill>
          <a:ln w="12700">
            <a:solidFill>
              <a:schemeClr val="bg2"/>
            </a:solidFill>
            <a:miter lim="400000"/>
          </a:ln>
          <a:effectLst>
            <a:outerShdw blurRad="63500" dist="25400" dir="5400000" rotWithShape="0">
              <a:srgbClr val="000000">
                <a:alpha val="22535"/>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342900" indent="-342900" algn="l" defTabSz="914400">
              <a:spcBef>
                <a:spcPts val="400"/>
              </a:spcBef>
              <a:defRPr sz="3600" b="1">
                <a:solidFill>
                  <a:srgbClr val="578EC0"/>
                </a:solidFill>
                <a:latin typeface="Calibri"/>
                <a:ea typeface="Calibri"/>
                <a:cs typeface="Calibri"/>
                <a:sym typeface="Calibri"/>
              </a:defRPr>
            </a:lvl1pPr>
          </a:lstStyle>
          <a:p>
            <a:r>
              <a:rPr sz="4400" dirty="0" err="1">
                <a:solidFill>
                  <a:schemeClr val="bg1"/>
                </a:solidFill>
              </a:rPr>
              <a:t>Метаподаци</a:t>
            </a:r>
            <a:endParaRPr sz="4400" dirty="0">
              <a:solidFill>
                <a:schemeClr val="bg1"/>
              </a:solidFill>
            </a:endParaRPr>
          </a:p>
        </p:txBody>
      </p:sp>
      <p:sp>
        <p:nvSpPr>
          <p:cNvPr id="227" name="Кликом на  view/open отвара…"/>
          <p:cNvSpPr txBox="1"/>
          <p:nvPr/>
        </p:nvSpPr>
        <p:spPr>
          <a:xfrm>
            <a:off x="13438907" y="11530361"/>
            <a:ext cx="2162820"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914400">
              <a:defRPr sz="1600" b="1">
                <a:solidFill>
                  <a:srgbClr val="FFFFFF"/>
                </a:solidFill>
                <a:latin typeface="Calibri"/>
                <a:ea typeface="Calibri"/>
                <a:cs typeface="Calibri"/>
                <a:sym typeface="Calibri"/>
              </a:defRPr>
            </a:pP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DB4E49-214D-BA66-A48C-460B8E0D59CD}"/>
              </a:ext>
            </a:extLst>
          </p:cNvPr>
          <p:cNvPicPr>
            <a:picLocks noChangeAspect="1"/>
          </p:cNvPicPr>
          <p:nvPr/>
        </p:nvPicPr>
        <p:blipFill rotWithShape="1">
          <a:blip r:embed="rId2">
            <a:extLst>
              <a:ext uri="{28A0092B-C50C-407E-A947-70E740481C1C}">
                <a14:useLocalDpi xmlns:a14="http://schemas.microsoft.com/office/drawing/2010/main" val="0"/>
              </a:ext>
            </a:extLst>
          </a:blip>
          <a:srcRect l="-1364" t="10465" r="1"/>
          <a:stretch/>
        </p:blipFill>
        <p:spPr>
          <a:xfrm>
            <a:off x="4124131" y="1474236"/>
            <a:ext cx="13578310" cy="12241763"/>
          </a:xfrm>
          <a:prstGeom prst="rect">
            <a:avLst/>
          </a:prstGeom>
        </p:spPr>
      </p:pic>
      <p:sp>
        <p:nvSpPr>
          <p:cNvPr id="230" name="Arrow"/>
          <p:cNvSpPr/>
          <p:nvPr/>
        </p:nvSpPr>
        <p:spPr>
          <a:xfrm flipH="1">
            <a:off x="8660239" y="7809571"/>
            <a:ext cx="4274710" cy="2606426"/>
          </a:xfrm>
          <a:prstGeom prst="rightArrow">
            <a:avLst>
              <a:gd name="adj1" fmla="val 57084"/>
              <a:gd name="adj2" fmla="val 55872"/>
            </a:avLst>
          </a:prstGeom>
          <a:solidFill>
            <a:srgbClr val="578EC0"/>
          </a:solidFill>
          <a:ln w="25400">
            <a:solidFill>
              <a:srgbClr val="000000"/>
            </a:solidFill>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31" name="TextBox 5"/>
          <p:cNvSpPr txBox="1"/>
          <p:nvPr/>
        </p:nvSpPr>
        <p:spPr>
          <a:xfrm>
            <a:off x="18821998" y="576487"/>
            <a:ext cx="4768024" cy="1200325"/>
          </a:xfrm>
          <a:prstGeom prst="rect">
            <a:avLst/>
          </a:prstGeom>
          <a:solidFill>
            <a:srgbClr val="578EC0"/>
          </a:solidFill>
          <a:ln w="12700">
            <a:solidFill>
              <a:schemeClr val="bg2">
                <a:lumMod val="50000"/>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600" b="1">
                <a:solidFill>
                  <a:srgbClr val="578EC0"/>
                </a:solidFill>
                <a:latin typeface="Arial"/>
                <a:ea typeface="Arial"/>
                <a:cs typeface="Arial"/>
                <a:sym typeface="Arial"/>
              </a:defRPr>
            </a:lvl1pPr>
          </a:lstStyle>
          <a:p>
            <a:r>
              <a:rPr dirty="0" err="1">
                <a:solidFill>
                  <a:schemeClr val="bg1">
                    <a:lumMod val="95000"/>
                  </a:schemeClr>
                </a:solidFill>
              </a:rPr>
              <a:t>Одложени</a:t>
            </a:r>
            <a:r>
              <a:rPr dirty="0"/>
              <a:t> </a:t>
            </a:r>
            <a:r>
              <a:rPr dirty="0" err="1">
                <a:solidFill>
                  <a:schemeClr val="bg1"/>
                </a:solidFill>
              </a:rPr>
              <a:t>отворени</a:t>
            </a:r>
            <a:r>
              <a:rPr dirty="0"/>
              <a:t> </a:t>
            </a:r>
            <a:r>
              <a:rPr dirty="0" err="1">
                <a:solidFill>
                  <a:schemeClr val="bg1"/>
                </a:solidFill>
              </a:rPr>
              <a:t>приступ</a:t>
            </a:r>
            <a:endParaRPr dirty="0">
              <a:solidFill>
                <a:schemeClr val="bg1"/>
              </a:solidFill>
            </a:endParaRPr>
          </a:p>
        </p:txBody>
      </p:sp>
      <p:sp>
        <p:nvSpPr>
          <p:cNvPr id="232" name="Arrow"/>
          <p:cNvSpPr/>
          <p:nvPr/>
        </p:nvSpPr>
        <p:spPr>
          <a:xfrm>
            <a:off x="322213" y="8651228"/>
            <a:ext cx="4726038" cy="2606426"/>
          </a:xfrm>
          <a:prstGeom prst="rightArrow">
            <a:avLst>
              <a:gd name="adj1" fmla="val 57084"/>
              <a:gd name="adj2" fmla="val 55872"/>
            </a:avLst>
          </a:prstGeom>
          <a:solidFill>
            <a:srgbClr val="578EC0"/>
          </a:solidFill>
          <a:ln w="25400">
            <a:solidFill>
              <a:srgbClr val="000000"/>
            </a:solidFill>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233" name="Верзија рада: рецензирани рукопис"/>
          <p:cNvSpPr txBox="1"/>
          <p:nvPr/>
        </p:nvSpPr>
        <p:spPr>
          <a:xfrm>
            <a:off x="9617773" y="8501549"/>
            <a:ext cx="3317175"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b="1">
                <a:solidFill>
                  <a:srgbClr val="FFFFFF"/>
                </a:solidFill>
                <a:latin typeface="Arial"/>
                <a:ea typeface="Arial"/>
                <a:cs typeface="Arial"/>
                <a:sym typeface="Arial"/>
              </a:defRPr>
            </a:lvl1pPr>
          </a:lstStyle>
          <a:p>
            <a:r>
              <a:rPr dirty="0" err="1"/>
              <a:t>Верзија</a:t>
            </a:r>
            <a:r>
              <a:rPr lang="en-GB" dirty="0"/>
              <a:t> </a:t>
            </a:r>
            <a:r>
              <a:rPr dirty="0" err="1"/>
              <a:t>рада</a:t>
            </a:r>
            <a:r>
              <a:rPr dirty="0"/>
              <a:t>: </a:t>
            </a:r>
            <a:r>
              <a:rPr dirty="0" err="1"/>
              <a:t>рецензирани</a:t>
            </a:r>
            <a:r>
              <a:rPr dirty="0"/>
              <a:t> </a:t>
            </a:r>
            <a:r>
              <a:rPr dirty="0" err="1"/>
              <a:t>рукопис</a:t>
            </a:r>
            <a:endParaRPr dirty="0"/>
          </a:p>
        </p:txBody>
      </p:sp>
      <p:sp>
        <p:nvSpPr>
          <p:cNvPr id="234" name="Лиценца која ће се примењивати када истекне ембарго"/>
          <p:cNvSpPr txBox="1"/>
          <p:nvPr/>
        </p:nvSpPr>
        <p:spPr>
          <a:xfrm>
            <a:off x="322212" y="9407448"/>
            <a:ext cx="494208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914400">
              <a:defRPr b="1">
                <a:solidFill>
                  <a:srgbClr val="FFFFFF"/>
                </a:solidFill>
                <a:latin typeface="Arial"/>
                <a:ea typeface="Arial"/>
                <a:cs typeface="Arial"/>
                <a:sym typeface="Arial"/>
              </a:defRPr>
            </a:lvl1pPr>
          </a:lstStyle>
          <a:p>
            <a:r>
              <a:rPr dirty="0" err="1"/>
              <a:t>Лиценца</a:t>
            </a:r>
            <a:r>
              <a:rPr dirty="0"/>
              <a:t> </a:t>
            </a:r>
            <a:r>
              <a:rPr dirty="0" err="1"/>
              <a:t>која</a:t>
            </a:r>
            <a:r>
              <a:rPr dirty="0"/>
              <a:t> </a:t>
            </a:r>
            <a:r>
              <a:rPr dirty="0" err="1"/>
              <a:t>ће</a:t>
            </a:r>
            <a:r>
              <a:rPr dirty="0"/>
              <a:t> </a:t>
            </a:r>
            <a:r>
              <a:rPr dirty="0" err="1"/>
              <a:t>се</a:t>
            </a:r>
            <a:r>
              <a:rPr dirty="0"/>
              <a:t> </a:t>
            </a:r>
            <a:r>
              <a:rPr dirty="0" err="1"/>
              <a:t>примењивати</a:t>
            </a:r>
            <a:r>
              <a:rPr dirty="0"/>
              <a:t> </a:t>
            </a:r>
            <a:r>
              <a:rPr dirty="0" err="1"/>
              <a:t>када</a:t>
            </a:r>
            <a:r>
              <a:rPr dirty="0"/>
              <a:t> </a:t>
            </a:r>
            <a:r>
              <a:rPr dirty="0" err="1"/>
              <a:t>истекне</a:t>
            </a:r>
            <a:r>
              <a:rPr dirty="0"/>
              <a:t> </a:t>
            </a:r>
            <a:r>
              <a:rPr dirty="0" err="1"/>
              <a:t>ембарго</a:t>
            </a:r>
            <a:endParaRPr dirty="0"/>
          </a:p>
        </p:txBody>
      </p:sp>
      <p:sp>
        <p:nvSpPr>
          <p:cNvPr id="235" name="Документ још увек није јавно доступан"/>
          <p:cNvSpPr txBox="1"/>
          <p:nvPr/>
        </p:nvSpPr>
        <p:spPr>
          <a:xfrm>
            <a:off x="1045094" y="2412864"/>
            <a:ext cx="3806680" cy="802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b="1">
                <a:solidFill>
                  <a:srgbClr val="FFFFFF"/>
                </a:solidFill>
                <a:latin typeface="Arial"/>
                <a:ea typeface="Arial"/>
                <a:cs typeface="Arial"/>
                <a:sym typeface="Arial"/>
              </a:defRPr>
            </a:lvl1pPr>
          </a:lstStyle>
          <a:p>
            <a:r>
              <a:t>Документ још увек није јавно доступан</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185</TotalTime>
  <Words>4846</Words>
  <Application>Microsoft Office PowerPoint</Application>
  <PresentationFormat>Custom</PresentationFormat>
  <Paragraphs>350</Paragraphs>
  <Slides>76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Helvetica</vt:lpstr>
      <vt:lpstr>Helvetica Neue</vt:lpstr>
      <vt:lpstr>Helvetica Neue Medium</vt:lpstr>
      <vt:lpstr>Times New Roman</vt:lpstr>
      <vt:lpstr>21_BasicWhite</vt:lpstr>
      <vt:lpstr>РЕПОНИВС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REDUN</dc:title>
  <dc:creator>Kika</dc:creator>
  <cp:lastModifiedBy>Kristina Kovacevic</cp:lastModifiedBy>
  <cp:revision>9</cp:revision>
  <dcterms:modified xsi:type="dcterms:W3CDTF">2023-07-14T11:41:15Z</dcterms:modified>
</cp:coreProperties>
</file>